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35"/>
  </p:notesMasterIdLst>
  <p:sldIdLst>
    <p:sldId id="256" r:id="rId2"/>
    <p:sldId id="275" r:id="rId3"/>
    <p:sldId id="260" r:id="rId4"/>
    <p:sldId id="295" r:id="rId5"/>
    <p:sldId id="297" r:id="rId6"/>
    <p:sldId id="313" r:id="rId7"/>
    <p:sldId id="290" r:id="rId8"/>
    <p:sldId id="305" r:id="rId9"/>
    <p:sldId id="307" r:id="rId10"/>
    <p:sldId id="303" r:id="rId11"/>
    <p:sldId id="306" r:id="rId12"/>
    <p:sldId id="293" r:id="rId13"/>
    <p:sldId id="308" r:id="rId14"/>
    <p:sldId id="291" r:id="rId15"/>
    <p:sldId id="301" r:id="rId16"/>
    <p:sldId id="294" r:id="rId17"/>
    <p:sldId id="299" r:id="rId18"/>
    <p:sldId id="300" r:id="rId19"/>
    <p:sldId id="268" r:id="rId20"/>
    <p:sldId id="312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25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5" autoAdjust="0"/>
    <p:restoredTop sz="97802" autoAdjust="0"/>
  </p:normalViewPr>
  <p:slideViewPr>
    <p:cSldViewPr snapToObjects="1">
      <p:cViewPr>
        <p:scale>
          <a:sx n="68" d="100"/>
          <a:sy n="68" d="100"/>
        </p:scale>
        <p:origin x="-51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3" d="100"/>
          <a:sy n="53" d="100"/>
        </p:scale>
        <p:origin x="-187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Rába vízszintsüllyedés, a feliszapolódása, illetve a középvízi meder, valamint kiszáradó mélyebb fekvésű hullámtéri területek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elnövényesedése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okozza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 főmeder hullámtéri holtágaktól, laposoktól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való elkülönülését.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Rába ÉDUVIZIG kezelésében lévő 86 km hosszú szakaszán az egyetlen keresztirányú elzárás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nicki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duzzasztómű jelenti. Az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itt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kiépült hallépcső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hosszirányú átjárhatóságot biztosítja.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keresztirányú átjárhatóságot jelentősen korlátozzák a középvízi meder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partélein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kialakuló övzátonyok. A folyóhoz kapcsolódó vízfolyásoknál, csatornáknál sem megoldott a szabad átjárhatóság.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mentett oldali holtágak rehabilitációjára és a folyóval történő kapcsolat helyreállítására erős helyi igény mutatkozik.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1218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l"/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hidromorfológiai</a:t>
            </a:r>
            <a:r>
              <a:rPr lang="hu-H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problémákhoz kapcsolódnak az általános problémák is.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Ugyanis a vízfolyások szerepe nagyrészt a szükséges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vízmennyiség biztosításában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víz levezetésében jelenik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meg, ami maga után vonja a medrek „tisztán tartásának” feladatát </a:t>
            </a:r>
            <a:endParaRPr lang="hu-H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vízrendezési létesítmények, vízi medrek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rendszeres szükséges karbantartási, fenntartási munkáinak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pénzügyi fedezete már hosszú ideje nem áll rendelkezésre. Minimális műszaki igény lenne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medrek évenként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legalább egyszeri kaszálása, az iszapolások 5-10 éves ciklusidőben történő elvégzése. Forráshiány miatt a vízi medrek benőttsége, ill. a feliszapolódás már olyan mértékű, hogy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alacsony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vízhozamok is csak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 vízszinttel vezethetők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le, mely adott esetben helyi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károkat eredményezhetnek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helyzetet tovább rontotta a társulati vízfolyások forrás nélkül történt átvétele. 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Költséges tevékenység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intenzív agrárgazdálkodás feltételeinek biztosítása olyan, rendszeresen, nagy gyakorisággal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vízborította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(árvizes és/vagy belvizes) területeken.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Mivel</a:t>
            </a:r>
            <a:r>
              <a:rPr lang="hu-H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művelt terület túl közel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 a vízfolyáshoz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nincs lehetőség a vízfolyások partbiztosítására és árnyékolására (legalább féloldali) árnyékoló faállomány kialakítására.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 szolgálja a </a:t>
            </a:r>
            <a:r>
              <a:rPr lang="hu-H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jelenlegi agrár támogatási rendszer a VKI és a </a:t>
            </a:r>
            <a:r>
              <a:rPr lang="hu-H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</a:t>
            </a:r>
            <a:r>
              <a:rPr lang="hu-H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 jogszabályok által elvárt eredményeket. Ezen az állapoton megfelelő agrár támogatási rendszer, ösztönzők kialakítása segíthet csak (nincs forrás a vízfolyások mentén szélesebb sáv kisajátítására).</a:t>
            </a:r>
          </a:p>
          <a:p>
            <a:pPr algn="just"/>
            <a:r>
              <a:rPr lang="hu-H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Nehéz – gyakran nem is sikeres - a természetvédelmi korlátozások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 a vízgazdálkodási feladatok ellátásának kellő összehangolása. 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 területek intenzív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használata miatt a víz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tározására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 áll rendelkezésre elegendő terület, így az árvízmentesítés egyetlen útja a medrek karbantartása (növényzet irtása, mederkotrás), ami gyakran az ökológiai állapot romlását idézi elő. A meder fenntartásra azonban kevés a pénz.</a:t>
            </a:r>
            <a:endParaRPr lang="hu-H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átfogó problémák megoldása a legfontosabb, mivel azok hatása mindegyik víztest kategória állapotára jótékonyan hat.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954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3902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Jelentős:</a:t>
            </a:r>
            <a:r>
              <a:rPr lang="hu-HU" baseline="0" dirty="0" smtClean="0"/>
              <a:t> akadályozza a jó állapot elérését, vízhozamhoz képest mekkora a hígulási arány, ha 10* vagy kisebb, akkor jelentős, ha 10-100 között van, akkor a befogadó alapállapotától és a bebocsátott </a:t>
            </a:r>
            <a:r>
              <a:rPr lang="hu-HU" baseline="0" dirty="0" err="1" smtClean="0"/>
              <a:t>cc-től</a:t>
            </a:r>
            <a:r>
              <a:rPr lang="hu-HU" baseline="0" dirty="0" smtClean="0"/>
              <a:t> függ.</a:t>
            </a:r>
            <a:endParaRPr lang="hu-HU" dirty="0" smtClean="0"/>
          </a:p>
          <a:p>
            <a:r>
              <a:rPr lang="hu-HU" dirty="0" smtClean="0"/>
              <a:t>Ikva-középső, Ikva-felső és Sós-patak mérsékelt minősítésű,</a:t>
            </a:r>
            <a:r>
              <a:rPr lang="hu-HU" baseline="0" dirty="0" smtClean="0"/>
              <a:t> a Fertő-tó jó minősítést kapott, de a Balfi telep átépítése, a Soproni tisztítóra való rákötése folyamatban van.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8824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24 telep rendelkezik biológiai, 37 telep rendelkezik biológia+N+P eltávolítással, 3 telep nem rendelkezik</a:t>
            </a:r>
            <a:r>
              <a:rPr lang="hu-HU" baseline="0" dirty="0" smtClean="0"/>
              <a:t> biológiai tisztítási fokozattal, itt tisztítás nélkül kerül a szennyvíz a befogadókba. Összesen 64 szennyvíztisztítót tartunk nyilván a működési területünkön.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3853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736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5038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43 ipari pontszerű bevezetést tartunk nyilván. Ebből 12 termálvíz, fürdővíz; 10 élelmiszeripar; 5 energiaipar; 2 kohászat, fémfeldolgozás; 1-1 hulladékkezelés és szolgáltatóipar; 12 egyéb feldolgozóipar.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3853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0270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0270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97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6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CCD8-6A61-436C-B4A4-AC003A837C18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484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97667-8D06-43AC-B39C-3EF766B0170A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4256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68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zeink.h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85343" y="188640"/>
            <a:ext cx="7560840" cy="4171954"/>
          </a:xfrm>
        </p:spPr>
        <p:txBody>
          <a:bodyPr/>
          <a:lstStyle/>
          <a:p>
            <a:pPr algn="ctr"/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400" dirty="0" smtClean="0">
                <a:latin typeface="+mn-lt"/>
                <a:ea typeface="+mn-ea"/>
                <a:cs typeface="+mn-cs"/>
              </a:rPr>
              <a:t>az </a:t>
            </a:r>
            <a:r>
              <a:rPr lang="hu-HU" sz="2400" dirty="0">
                <a:latin typeface="+mn-lt"/>
                <a:ea typeface="+mn-ea"/>
                <a:cs typeface="+mn-cs"/>
              </a:rPr>
              <a:t>ÉDUVIZIG </a:t>
            </a:r>
            <a:r>
              <a:rPr lang="hu-HU" sz="2400" dirty="0" smtClean="0">
                <a:latin typeface="+mn-lt"/>
                <a:ea typeface="+mn-ea"/>
                <a:cs typeface="+mn-cs"/>
              </a:rPr>
              <a:t>területét  </a:t>
            </a:r>
            <a:r>
              <a:rPr lang="hu-HU" sz="2400" dirty="0">
                <a:latin typeface="+mn-lt"/>
                <a:ea typeface="+mn-ea"/>
                <a:cs typeface="+mn-cs"/>
              </a:rPr>
              <a:t>érintő jelentős vízgazdálkodási problémák, terhelések és azok </a:t>
            </a:r>
            <a:r>
              <a:rPr lang="hu-HU" sz="2400" dirty="0" smtClean="0">
                <a:latin typeface="+mn-lt"/>
                <a:ea typeface="+mn-ea"/>
                <a:cs typeface="+mn-cs"/>
              </a:rPr>
              <a:t>hatásai </a:t>
            </a:r>
            <a:br>
              <a:rPr lang="hu-HU" sz="2400" dirty="0" smtClean="0">
                <a:latin typeface="+mn-lt"/>
                <a:ea typeface="+mn-ea"/>
                <a:cs typeface="+mn-cs"/>
              </a:rPr>
            </a:br>
            <a:r>
              <a:rPr lang="hu-HU" sz="2400" dirty="0">
                <a:latin typeface="+mn-lt"/>
                <a:ea typeface="+mn-ea"/>
                <a:cs typeface="+mn-cs"/>
              </a:rPr>
              <a:t/>
            </a:r>
            <a:br>
              <a:rPr lang="hu-HU" sz="2400" dirty="0">
                <a:latin typeface="+mn-lt"/>
                <a:ea typeface="+mn-ea"/>
                <a:cs typeface="+mn-cs"/>
              </a:rPr>
            </a:br>
            <a:r>
              <a:rPr lang="hu-HU" sz="2000" dirty="0" smtClean="0"/>
              <a:t> TERÜLETI  </a:t>
            </a:r>
            <a:r>
              <a:rPr lang="hu-HU" sz="2000" dirty="0"/>
              <a:t>FÓRUM</a:t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" y="24319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eduvizig.hu/sites/default/files/logo_edukovizig_0_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53" y="5263013"/>
            <a:ext cx="600075" cy="584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1968854" y="3311071"/>
            <a:ext cx="52183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Dénesné Érseki Gabriella, Nagy Anna</a:t>
            </a:r>
          </a:p>
          <a:p>
            <a:pPr algn="ctr"/>
            <a:r>
              <a:rPr lang="hu-HU" i="1" dirty="0" smtClean="0">
                <a:solidFill>
                  <a:schemeClr val="bg1"/>
                </a:solidFill>
              </a:rPr>
              <a:t> (Észak-dunántúli Vízügyi </a:t>
            </a:r>
            <a:r>
              <a:rPr lang="hu-HU" i="1" dirty="0" smtClean="0">
                <a:solidFill>
                  <a:schemeClr val="bg1"/>
                </a:solidFill>
              </a:rPr>
              <a:t>Igazgatóság</a:t>
            </a:r>
            <a:r>
              <a:rPr lang="hu-HU" i="1" dirty="0" smtClean="0">
                <a:solidFill>
                  <a:schemeClr val="bg1"/>
                </a:solidFill>
              </a:rPr>
              <a:t>, Győr)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8640960" cy="1025352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cap="none" dirty="0">
                <a:latin typeface="Arial" charset="0"/>
                <a:cs typeface="Arial" charset="0"/>
              </a:rPr>
              <a:t>A </a:t>
            </a:r>
            <a:r>
              <a:rPr lang="hu-HU" cap="none" dirty="0" smtClean="0">
                <a:latin typeface="Arial" charset="0"/>
                <a:cs typeface="Arial" charset="0"/>
              </a:rPr>
              <a:t> medersüllyedés hatására </a:t>
            </a:r>
            <a:r>
              <a:rPr lang="hu-HU" cap="none" dirty="0">
                <a:latin typeface="Arial" charset="0"/>
                <a:cs typeface="Arial" charset="0"/>
              </a:rPr>
              <a:t>csökkenő kis- és </a:t>
            </a:r>
            <a:r>
              <a:rPr lang="hu-HU" cap="none" dirty="0" smtClean="0">
                <a:latin typeface="Arial" charset="0"/>
                <a:cs typeface="Arial" charset="0"/>
              </a:rPr>
              <a:t>középvízszintek</a:t>
            </a:r>
            <a:endParaRPr lang="hu-HU" sz="18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323528" y="1268761"/>
            <a:ext cx="7920880" cy="1152127"/>
          </a:xfrm>
        </p:spPr>
        <p:txBody>
          <a:bodyPr lIns="90000" tIns="46800" rIns="90000" bIns="46800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100" b="1" dirty="0" smtClean="0"/>
              <a:t> </a:t>
            </a:r>
            <a:r>
              <a:rPr lang="hu-HU" sz="2100" b="1" dirty="0"/>
              <a:t>Mosoni-Duna és Rába </a:t>
            </a:r>
            <a:r>
              <a:rPr lang="hu-HU" sz="2400" b="1" dirty="0" smtClean="0"/>
              <a:t>torkolati szakaszának </a:t>
            </a:r>
            <a:r>
              <a:rPr lang="hu-HU" sz="2000" dirty="0" smtClean="0"/>
              <a:t>mélyülése a Duna  </a:t>
            </a:r>
            <a:r>
              <a:rPr lang="hu-HU" sz="2000" dirty="0"/>
              <a:t>(fenékszintjének) kis- és középvízszintjének jelentős süllyedése </a:t>
            </a:r>
            <a:r>
              <a:rPr lang="hu-HU" sz="2000" dirty="0" smtClean="0"/>
              <a:t>miatt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324966"/>
            <a:ext cx="5982797" cy="398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7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8640960" cy="1025352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cap="none" dirty="0">
                <a:latin typeface="Arial" charset="0"/>
                <a:cs typeface="Arial" charset="0"/>
              </a:rPr>
              <a:t>A </a:t>
            </a:r>
            <a:r>
              <a:rPr lang="hu-HU" cap="none" dirty="0" smtClean="0">
                <a:latin typeface="Arial" charset="0"/>
                <a:cs typeface="Arial" charset="0"/>
              </a:rPr>
              <a:t> medersüllyedés hatására </a:t>
            </a:r>
            <a:r>
              <a:rPr lang="hu-HU" cap="none" dirty="0">
                <a:latin typeface="Arial" charset="0"/>
                <a:cs typeface="Arial" charset="0"/>
              </a:rPr>
              <a:t>csökkenő kis- és </a:t>
            </a:r>
            <a:r>
              <a:rPr lang="hu-HU" cap="none" dirty="0" smtClean="0">
                <a:latin typeface="Arial" charset="0"/>
                <a:cs typeface="Arial" charset="0"/>
              </a:rPr>
              <a:t>középvízszintek</a:t>
            </a:r>
            <a:endParaRPr lang="hu-HU" sz="18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292129" y="1200602"/>
            <a:ext cx="4060664" cy="3168350"/>
          </a:xfrm>
        </p:spPr>
        <p:txBody>
          <a:bodyPr lIns="90000" tIns="46800" rIns="90000" bIns="46800">
            <a:normAutofit fontScale="32500" lnSpcReduction="20000"/>
          </a:bodyPr>
          <a:lstStyle/>
          <a:p>
            <a:pPr marL="0" indent="0">
              <a:buNone/>
            </a:pPr>
            <a:endParaRPr lang="hu-HU" sz="2000" dirty="0" smtClean="0"/>
          </a:p>
          <a:p>
            <a:pPr>
              <a:buFont typeface="Wingdings" pitchFamily="2" charset="2"/>
              <a:buChar char="Ø"/>
            </a:pPr>
            <a:r>
              <a:rPr lang="hu-HU" sz="5100" b="1" dirty="0" smtClean="0"/>
              <a:t>Rába</a:t>
            </a:r>
          </a:p>
          <a:p>
            <a:pPr marL="0" indent="0">
              <a:buNone/>
            </a:pPr>
            <a:endParaRPr lang="hu-HU" sz="2400" b="1" dirty="0" smtClean="0"/>
          </a:p>
          <a:p>
            <a:pPr marL="285750" lvl="2" indent="-285750" algn="just">
              <a:spcBef>
                <a:spcPts val="0"/>
              </a:spcBef>
            </a:pPr>
            <a:r>
              <a:rPr lang="hu-HU" altLang="hu-HU" sz="4900" dirty="0"/>
              <a:t>A</a:t>
            </a:r>
            <a:r>
              <a:rPr lang="hu-HU" altLang="hu-HU" sz="4900" dirty="0" smtClean="0"/>
              <a:t> </a:t>
            </a:r>
            <a:r>
              <a:rPr lang="hu-HU" altLang="hu-HU" sz="4900" dirty="0"/>
              <a:t>befogadó Duna jelentős </a:t>
            </a:r>
            <a:r>
              <a:rPr lang="hu-HU" altLang="hu-HU" sz="4900" dirty="0" smtClean="0"/>
              <a:t>vízszintsüllyedés</a:t>
            </a:r>
            <a:r>
              <a:rPr lang="hu-HU" altLang="hu-HU" sz="4300" dirty="0" smtClean="0"/>
              <a:t>e</a:t>
            </a:r>
          </a:p>
          <a:p>
            <a:pPr marL="914400" lvl="2" indent="0" algn="just">
              <a:buNone/>
            </a:pPr>
            <a:endParaRPr lang="hu-HU" altLang="hu-HU" sz="2500" dirty="0" smtClean="0"/>
          </a:p>
          <a:p>
            <a:pPr marL="285750" lvl="2" indent="-285750" algn="just">
              <a:spcBef>
                <a:spcPts val="0"/>
              </a:spcBef>
            </a:pPr>
            <a:r>
              <a:rPr lang="hu-HU" altLang="hu-HU" sz="4900" dirty="0"/>
              <a:t>Töltéserősítés a folyó medréből kitermelt </a:t>
            </a:r>
            <a:r>
              <a:rPr lang="hu-HU" altLang="hu-HU" sz="4900" dirty="0" smtClean="0"/>
              <a:t>anyagból, lassú visszatöltődés</a:t>
            </a:r>
            <a:endParaRPr lang="hu-HU" altLang="hu-HU" sz="4900" dirty="0"/>
          </a:p>
          <a:p>
            <a:pPr lvl="2" algn="just">
              <a:buFont typeface="Wingdings" pitchFamily="2" charset="2"/>
              <a:buChar char="Ø"/>
            </a:pPr>
            <a:endParaRPr lang="hu-HU" altLang="hu-HU" sz="3500" dirty="0"/>
          </a:p>
          <a:p>
            <a:pPr marL="285750" lvl="2" indent="-285750" algn="just">
              <a:spcBef>
                <a:spcPts val="0"/>
              </a:spcBef>
            </a:pPr>
            <a:r>
              <a:rPr lang="hu-HU" altLang="hu-HU" sz="3500" dirty="0" smtClean="0">
                <a:latin typeface="Comic Sans MS" pitchFamily="66" charset="0"/>
              </a:rPr>
              <a:t> </a:t>
            </a:r>
            <a:r>
              <a:rPr lang="hu-HU" altLang="hu-HU" sz="4900" dirty="0" smtClean="0"/>
              <a:t>Kedvezőtlen </a:t>
            </a:r>
            <a:r>
              <a:rPr lang="hu-HU" altLang="hu-HU" sz="4900" dirty="0"/>
              <a:t>hatások a mentesített területen </a:t>
            </a:r>
            <a:r>
              <a:rPr lang="hu-HU" altLang="hu-HU" sz="4900" dirty="0" smtClean="0"/>
              <a:t>is jelentkeznek</a:t>
            </a:r>
          </a:p>
          <a:p>
            <a:pPr marL="0" lvl="2" indent="0" algn="just">
              <a:spcBef>
                <a:spcPts val="0"/>
              </a:spcBef>
              <a:buNone/>
            </a:pPr>
            <a:endParaRPr lang="hu-HU" altLang="hu-HU" sz="3500" dirty="0" smtClean="0">
              <a:latin typeface="+mj-lt"/>
            </a:endParaRPr>
          </a:p>
          <a:p>
            <a:pPr marL="285750" lvl="2" indent="-285750" algn="just">
              <a:spcBef>
                <a:spcPts val="0"/>
              </a:spcBef>
            </a:pPr>
            <a:r>
              <a:rPr lang="hu-HU" sz="4900" dirty="0">
                <a:latin typeface="+mj-lt"/>
              </a:rPr>
              <a:t>A</a:t>
            </a:r>
            <a:r>
              <a:rPr lang="hu-HU" sz="4900" dirty="0" smtClean="0">
                <a:latin typeface="+mj-lt"/>
              </a:rPr>
              <a:t> </a:t>
            </a:r>
            <a:r>
              <a:rPr lang="hu-HU" sz="4900" dirty="0">
                <a:latin typeface="+mj-lt"/>
              </a:rPr>
              <a:t>Rába jelenlegi fenékvonala jelentős mértékben a  környező belvízcsatornák fenékszintje alatt </a:t>
            </a:r>
            <a:r>
              <a:rPr lang="hu-HU" sz="4900" dirty="0" smtClean="0">
                <a:latin typeface="+mj-lt"/>
              </a:rPr>
              <a:t>marad</a:t>
            </a:r>
          </a:p>
          <a:p>
            <a:pPr marL="0" lvl="2" indent="0" algn="just">
              <a:spcBef>
                <a:spcPts val="0"/>
              </a:spcBef>
              <a:buNone/>
            </a:pPr>
            <a:endParaRPr lang="hu-HU" sz="4300" dirty="0" smtClean="0"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6" y="4160045"/>
            <a:ext cx="3872115" cy="266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4788024" y="5301208"/>
            <a:ext cx="3825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u="sng" dirty="0"/>
              <a:t>A Rábaköz területének külső vízpótlása nem megoldott</a:t>
            </a:r>
            <a:r>
              <a:rPr lang="hu-HU" dirty="0"/>
              <a:t>! 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224764"/>
              </p:ext>
            </p:extLst>
          </p:nvPr>
        </p:nvGraphicFramePr>
        <p:xfrm>
          <a:off x="4384191" y="1412776"/>
          <a:ext cx="4594080" cy="290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Worksheet" r:id="rId5" imgW="9305942" imgH="5715034" progId="Excel.Sheet.8">
                  <p:embed/>
                </p:oleObj>
              </mc:Choice>
              <mc:Fallback>
                <p:oleObj name="Worksheet" r:id="rId5" imgW="9305942" imgH="5715034" progId="Excel.Sheet.8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191" y="1412776"/>
                        <a:ext cx="4594080" cy="2908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églalap 5"/>
          <p:cNvSpPr/>
          <p:nvPr/>
        </p:nvSpPr>
        <p:spPr>
          <a:xfrm>
            <a:off x="4397559" y="4501242"/>
            <a:ext cx="42160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2" indent="-571500">
              <a:lnSpc>
                <a:spcPct val="20000"/>
              </a:lnSpc>
              <a:spcBef>
                <a:spcPts val="0"/>
              </a:spcBef>
            </a:pPr>
            <a:endParaRPr lang="hu-HU" sz="800" dirty="0"/>
          </a:p>
          <a:p>
            <a:pPr marL="571500" lvl="2" indent="-571500">
              <a:lnSpc>
                <a:spcPct val="20000"/>
              </a:lnSpc>
              <a:spcBef>
                <a:spcPts val="0"/>
              </a:spcBef>
            </a:pPr>
            <a:endParaRPr lang="hu-HU" sz="4300" dirty="0"/>
          </a:p>
          <a:p>
            <a:pPr marL="571500" lvl="2" indent="-571500">
              <a:lnSpc>
                <a:spcPct val="20000"/>
              </a:lnSpc>
              <a:spcBef>
                <a:spcPts val="0"/>
              </a:spcBef>
            </a:pPr>
            <a:endParaRPr lang="hu-HU" sz="1400" dirty="0"/>
          </a:p>
        </p:txBody>
      </p:sp>
      <p:sp>
        <p:nvSpPr>
          <p:cNvPr id="7" name="Téglalap 6"/>
          <p:cNvSpPr/>
          <p:nvPr/>
        </p:nvSpPr>
        <p:spPr>
          <a:xfrm>
            <a:off x="4414810" y="43748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z="1600" b="1" dirty="0"/>
              <a:t>A </a:t>
            </a:r>
            <a:r>
              <a:rPr lang="hu-HU" sz="1600" b="1" u="sng" dirty="0"/>
              <a:t>vízszintcsökkenés </a:t>
            </a:r>
            <a:r>
              <a:rPr lang="hu-HU" sz="1600" b="1" u="sng" dirty="0" smtClean="0"/>
              <a:t>hatása</a:t>
            </a:r>
            <a:r>
              <a:rPr lang="hu-HU" sz="1600" b="1" dirty="0" smtClean="0"/>
              <a:t>: </a:t>
            </a:r>
            <a:r>
              <a:rPr lang="hu-HU" sz="1600" dirty="0" smtClean="0"/>
              <a:t>csökken </a:t>
            </a:r>
            <a:r>
              <a:rPr lang="hu-HU" sz="1600" dirty="0"/>
              <a:t>a vízfolyás partján található vizes élőhelyek kiterjedése</a:t>
            </a:r>
          </a:p>
        </p:txBody>
      </p:sp>
    </p:spTree>
    <p:extLst>
      <p:ext uri="{BB962C8B-B14F-4D97-AF65-F5344CB8AC3E}">
        <p14:creationId xmlns:p14="http://schemas.microsoft.com/office/powerpoint/2010/main" val="36332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640960" cy="836712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cap="none" dirty="0">
                <a:latin typeface="Arial" charset="0"/>
                <a:cs typeface="Arial" charset="0"/>
              </a:rPr>
              <a:t>A </a:t>
            </a:r>
            <a:r>
              <a:rPr lang="hu-HU" cap="none" dirty="0" smtClean="0">
                <a:latin typeface="Arial" charset="0"/>
                <a:cs typeface="Arial" charset="0"/>
              </a:rPr>
              <a:t> medersüllyedés hatására </a:t>
            </a:r>
            <a:r>
              <a:rPr lang="hu-HU" cap="none" dirty="0">
                <a:latin typeface="Arial" charset="0"/>
                <a:cs typeface="Arial" charset="0"/>
              </a:rPr>
              <a:t>csökkenő kis- és </a:t>
            </a:r>
            <a:r>
              <a:rPr lang="hu-HU" cap="none" dirty="0" smtClean="0">
                <a:latin typeface="Arial" charset="0"/>
                <a:cs typeface="Arial" charset="0"/>
              </a:rPr>
              <a:t>középvízszintek</a:t>
            </a:r>
            <a:endParaRPr lang="hu-HU" sz="18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251521" y="1268760"/>
            <a:ext cx="3816424" cy="5328591"/>
          </a:xfrm>
        </p:spPr>
        <p:txBody>
          <a:bodyPr lIns="90000" tIns="46800" rIns="90000" bIns="46800">
            <a:normAutofit lnSpcReduction="10000"/>
          </a:bodyPr>
          <a:lstStyle/>
          <a:p>
            <a:pPr marL="0" indent="0">
              <a:buNone/>
            </a:pPr>
            <a:r>
              <a:rPr lang="hu-HU" sz="2000" b="1" dirty="0" smtClean="0">
                <a:solidFill>
                  <a:srgbClr val="FF0000"/>
                </a:solidFill>
              </a:rPr>
              <a:t>Megoldások:</a:t>
            </a:r>
          </a:p>
          <a:p>
            <a:pPr marL="0" indent="0">
              <a:buNone/>
            </a:pPr>
            <a:endParaRPr lang="hu-HU" sz="1200" b="1" dirty="0">
              <a:solidFill>
                <a:srgbClr val="FF0000"/>
              </a:solidFill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hu-HU" altLang="hu-HU" sz="1600" b="1" dirty="0" smtClean="0"/>
              <a:t>Duna, Rába: </a:t>
            </a:r>
            <a:r>
              <a:rPr lang="hu-HU" altLang="hu-HU" sz="1600" dirty="0"/>
              <a:t>a lesüllyedt kis- és </a:t>
            </a:r>
            <a:r>
              <a:rPr lang="hu-HU" altLang="hu-HU" sz="1600" dirty="0" smtClean="0"/>
              <a:t>középvízszintek rehabilitációja</a:t>
            </a:r>
            <a:endParaRPr lang="hu-HU" altLang="hu-HU" sz="1600" dirty="0"/>
          </a:p>
          <a:p>
            <a:pPr>
              <a:buFont typeface="Wingdings" pitchFamily="2" charset="2"/>
              <a:buChar char="Ø"/>
            </a:pPr>
            <a:r>
              <a:rPr lang="hu-HU" sz="1600" b="1" dirty="0" smtClean="0"/>
              <a:t>Mosoni-Duna, Rába: </a:t>
            </a:r>
            <a:r>
              <a:rPr lang="hu-HU" altLang="hu-HU" sz="1600" dirty="0">
                <a:latin typeface="Arial" charset="0"/>
              </a:rPr>
              <a:t>Mosoni - Duna torkolati szakaszának vízszint </a:t>
            </a:r>
            <a:r>
              <a:rPr lang="hu-HU" altLang="hu-HU" sz="1600" dirty="0" smtClean="0">
                <a:latin typeface="Arial" charset="0"/>
              </a:rPr>
              <a:t>rehabilitációja az árvízkapu funkciót biztosító torkolati műtárgy megépítésével</a:t>
            </a:r>
          </a:p>
          <a:p>
            <a:pPr>
              <a:buFont typeface="Wingdings" pitchFamily="2" charset="2"/>
              <a:buChar char="Ø"/>
            </a:pPr>
            <a:r>
              <a:rPr lang="hu-HU" sz="1600" dirty="0" smtClean="0"/>
              <a:t> </a:t>
            </a:r>
            <a:r>
              <a:rPr lang="hu-HU" sz="1600" b="1" dirty="0" smtClean="0"/>
              <a:t>Rába alsó szakasza, Hanság térsége:</a:t>
            </a:r>
          </a:p>
          <a:p>
            <a:r>
              <a:rPr lang="hu-HU" sz="1600" dirty="0" smtClean="0"/>
              <a:t>A  </a:t>
            </a:r>
            <a:r>
              <a:rPr lang="hu-HU" sz="1600" dirty="0" smtClean="0"/>
              <a:t>Rábaköz </a:t>
            </a:r>
            <a:r>
              <a:rPr lang="hu-HU" sz="1600" dirty="0"/>
              <a:t>–Tóköz </a:t>
            </a:r>
            <a:r>
              <a:rPr lang="hu-HU" sz="1600" dirty="0" smtClean="0"/>
              <a:t>projekt, illetve a </a:t>
            </a:r>
            <a:r>
              <a:rPr lang="hu-HU" sz="1600" dirty="0"/>
              <a:t>Mosoni-Duna és Rába felőli vízpótlás </a:t>
            </a:r>
            <a:r>
              <a:rPr lang="hu-HU" sz="1600" dirty="0" smtClean="0"/>
              <a:t>biztosítása</a:t>
            </a:r>
          </a:p>
          <a:p>
            <a:r>
              <a:rPr lang="hu-HU" altLang="hu-HU" sz="1600" dirty="0" smtClean="0"/>
              <a:t>A </a:t>
            </a:r>
            <a:r>
              <a:rPr lang="hu-HU" altLang="hu-HU" sz="1600" dirty="0"/>
              <a:t>meglévő belvízrendszer </a:t>
            </a:r>
            <a:r>
              <a:rPr lang="hu-HU" altLang="hu-HU" sz="1600" dirty="0" smtClean="0"/>
              <a:t>medreinek rekonstrukciója, </a:t>
            </a:r>
            <a:r>
              <a:rPr lang="hu-HU" altLang="hu-HU" sz="1600" dirty="0"/>
              <a:t>rendszereket összekötő csatornák és új műtárgyak </a:t>
            </a:r>
            <a:r>
              <a:rPr lang="hu-HU" altLang="hu-HU" sz="1600" dirty="0" smtClean="0"/>
              <a:t>építése.</a:t>
            </a:r>
          </a:p>
          <a:p>
            <a:r>
              <a:rPr lang="hu-HU" altLang="hu-HU" sz="1600" dirty="0" smtClean="0"/>
              <a:t>Hatékonyabb </a:t>
            </a:r>
            <a:r>
              <a:rPr lang="hu-HU" altLang="hu-HU" sz="1600" dirty="0"/>
              <a:t>vízkészlet - gazdálkodás </a:t>
            </a:r>
            <a:r>
              <a:rPr lang="hu-HU" altLang="hu-HU" sz="1600" dirty="0" smtClean="0"/>
              <a:t>a megfelelő </a:t>
            </a:r>
            <a:r>
              <a:rPr lang="hu-HU" altLang="hu-HU" sz="1600" dirty="0"/>
              <a:t>üzemeltetés </a:t>
            </a:r>
            <a:r>
              <a:rPr lang="hu-HU" altLang="hu-HU" sz="1600" dirty="0" smtClean="0"/>
              <a:t>kidolgozásával.</a:t>
            </a:r>
            <a:endParaRPr lang="hu-H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3120" r="19237" b="7867"/>
          <a:stretch/>
        </p:blipFill>
        <p:spPr bwMode="auto">
          <a:xfrm>
            <a:off x="4067945" y="1802516"/>
            <a:ext cx="490057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zis 4"/>
          <p:cNvSpPr/>
          <p:nvPr/>
        </p:nvSpPr>
        <p:spPr>
          <a:xfrm flipH="1">
            <a:off x="8134013" y="2708920"/>
            <a:ext cx="45719" cy="152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09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755608" y="116632"/>
            <a:ext cx="7560808" cy="1008111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cap="none" dirty="0">
                <a:latin typeface="Arial" charset="0"/>
                <a:cs typeface="Arial" charset="0"/>
              </a:rPr>
              <a:t>A főmeder és mellékágrendszer </a:t>
            </a:r>
            <a:r>
              <a:rPr lang="hu-HU" cap="none" dirty="0" smtClean="0">
                <a:latin typeface="Arial" charset="0"/>
                <a:cs typeface="Arial" charset="0"/>
              </a:rPr>
              <a:t>megfelelő kapcsolata, a hossz- és keresztirányú átjárhatóság  hiánya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207967" y="1443106"/>
            <a:ext cx="4364033" cy="5226254"/>
          </a:xfrm>
        </p:spPr>
        <p:txBody>
          <a:bodyPr lIns="90000" tIns="46800" rIns="90000" bIns="46800">
            <a:normAutofit fontScale="55000" lnSpcReduction="20000"/>
          </a:bodyPr>
          <a:lstStyle/>
          <a:p>
            <a:pPr marL="457200" lvl="2" indent="-457200">
              <a:spcBef>
                <a:spcPts val="0"/>
              </a:spcBef>
              <a:buFont typeface="Wingdings" pitchFamily="2" charset="2"/>
              <a:buChar char="Ø"/>
            </a:pPr>
            <a:r>
              <a:rPr lang="hu-HU" sz="2900" b="1" dirty="0" smtClean="0"/>
              <a:t>Duna, Rába alsó szakasza </a:t>
            </a:r>
          </a:p>
          <a:p>
            <a:pPr marL="0" lvl="2" indent="0">
              <a:spcBef>
                <a:spcPts val="0"/>
              </a:spcBef>
              <a:buNone/>
            </a:pPr>
            <a:endParaRPr lang="hu-HU" sz="1700" dirty="0" smtClean="0"/>
          </a:p>
          <a:p>
            <a:pPr marL="0" lvl="2" indent="0">
              <a:spcBef>
                <a:spcPts val="0"/>
              </a:spcBef>
              <a:buNone/>
            </a:pPr>
            <a:endParaRPr lang="hu-HU" sz="1700" dirty="0"/>
          </a:p>
          <a:p>
            <a:pPr marL="0" lvl="2">
              <a:spcBef>
                <a:spcPts val="0"/>
              </a:spcBef>
              <a:buFontTx/>
              <a:buChar char="-"/>
            </a:pP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meder vízszintsüllyedése, a 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feliszapolódás, a középvízi 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meder és mélyebb fekvésű hullámtéri területek </a:t>
            </a:r>
            <a:r>
              <a:rPr lang="hu-HU" sz="25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elnövényesedése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miatt 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főmeder elkülönül a 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hullámtéri ágaktól</a:t>
            </a:r>
          </a:p>
          <a:p>
            <a:pPr marL="0" lvl="2" indent="0">
              <a:spcBef>
                <a:spcPts val="0"/>
              </a:spcBef>
              <a:buNone/>
            </a:pPr>
            <a:endParaRPr lang="hu-HU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lvl="2" indent="0">
              <a:spcBef>
                <a:spcPts val="0"/>
              </a:spcBef>
              <a:buNone/>
            </a:pPr>
            <a:endParaRPr lang="hu-HU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457200" lvl="2" indent="-457200">
              <a:spcBef>
                <a:spcPts val="0"/>
              </a:spcBef>
              <a:buFont typeface="Wingdings" pitchFamily="2" charset="2"/>
              <a:buChar char="Ø"/>
            </a:pPr>
            <a:r>
              <a:rPr lang="hu-HU" sz="2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Rába</a:t>
            </a:r>
          </a:p>
          <a:p>
            <a:pPr marL="0" lvl="2" indent="0">
              <a:spcBef>
                <a:spcPts val="0"/>
              </a:spcBef>
              <a:buNone/>
            </a:pPr>
            <a:endParaRPr lang="hu-HU" sz="23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lvl="2">
              <a:spcBef>
                <a:spcPts val="0"/>
              </a:spcBef>
              <a:buFontTx/>
              <a:buChar char="-"/>
            </a:pP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hosszirányú átjárhatóság az ÉDUVIZIG területén megoldódott (</a:t>
            </a:r>
            <a:r>
              <a:rPr lang="hu-HU" sz="25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nicki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duzzasztónál kiépült hallépcső). </a:t>
            </a:r>
          </a:p>
          <a:p>
            <a:pPr marL="0" lvl="2">
              <a:spcBef>
                <a:spcPts val="0"/>
              </a:spcBef>
              <a:buFontTx/>
              <a:buChar char="-"/>
            </a:pPr>
            <a:endParaRPr lang="hu-HU" sz="25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lvl="2">
              <a:spcBef>
                <a:spcPts val="0"/>
              </a:spcBef>
              <a:buFontTx/>
              <a:buChar char="-"/>
            </a:pP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középvízi meder </a:t>
            </a:r>
            <a:r>
              <a:rPr lang="hu-HU" sz="25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partélein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kialakuló övzátonyok 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keresztirányú 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átjárhatóságot jelentősen korlátozzák.</a:t>
            </a:r>
            <a:r>
              <a:rPr lang="hu-HU" sz="25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folyóhoz kapcsolódó vízfolyásoknál, csatornáknál sem megoldott a szabad 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átjárhatóság.</a:t>
            </a:r>
            <a:endParaRPr lang="hu-HU" sz="25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lvl="2" indent="0">
              <a:spcBef>
                <a:spcPts val="0"/>
              </a:spcBef>
              <a:buNone/>
            </a:pPr>
            <a:endParaRPr lang="hu-HU" sz="23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lvl="2">
              <a:spcBef>
                <a:spcPts val="0"/>
              </a:spcBef>
              <a:buFontTx/>
              <a:buChar char="-"/>
            </a:pPr>
            <a:r>
              <a:rPr lang="hu-HU" sz="25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Hatás: 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Keresztirányú művek, hosszirányú beavatkozások , illetve a mellékágak gyakori kiszáradása, megváltozott 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élőhelyekhez, </a:t>
            </a:r>
            <a:r>
              <a:rPr lang="hu-HU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értékes élőhelyek </a:t>
            </a:r>
            <a:r>
              <a:rPr lang="hu-HU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eltűnéséhez vezethet. </a:t>
            </a:r>
            <a:endParaRPr lang="hu-HU" sz="25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lvl="2" indent="0">
              <a:spcBef>
                <a:spcPts val="0"/>
              </a:spcBef>
              <a:buNone/>
            </a:pPr>
            <a:endParaRPr lang="hu-HU" sz="22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lvl="2" indent="0">
              <a:spcBef>
                <a:spcPts val="0"/>
              </a:spcBef>
              <a:buNone/>
            </a:pPr>
            <a:r>
              <a:rPr lang="hu-HU" sz="2900" b="1" dirty="0" smtClean="0">
                <a:solidFill>
                  <a:srgbClr val="FF0000"/>
                </a:solidFill>
              </a:rPr>
              <a:t>Megoldás: </a:t>
            </a:r>
            <a:r>
              <a:rPr lang="hu-HU" sz="2900" dirty="0" smtClean="0"/>
              <a:t>a hullámtéri és mentett oldali holtágak rehabilitációja fenékküszöbök kialakításával, illetve a  rendszeres fenntartási munkák elvégzése</a:t>
            </a:r>
            <a:r>
              <a:rPr lang="hu-HU" sz="2500" dirty="0" smtClean="0"/>
              <a:t>.</a:t>
            </a:r>
          </a:p>
        </p:txBody>
      </p:sp>
      <p:pic>
        <p:nvPicPr>
          <p:cNvPr id="4" name="Kép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05881" y="1261588"/>
            <a:ext cx="3698568" cy="294931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81" y="4210901"/>
            <a:ext cx="3917254" cy="22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712968" cy="1152129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hu-HU" sz="2000" cap="none" dirty="0">
                <a:latin typeface="Arial" charset="0"/>
                <a:cs typeface="Arial" charset="0"/>
              </a:rPr>
              <a:t>A hullámtéri feltöltődés és az árvízi levezető-képesség </a:t>
            </a:r>
            <a:r>
              <a:rPr lang="hu-HU" sz="2000" cap="none" dirty="0" smtClean="0">
                <a:latin typeface="Arial" charset="0"/>
                <a:cs typeface="Arial" charset="0"/>
              </a:rPr>
              <a:t>romlása, emelkedő árvízszintek</a:t>
            </a:r>
            <a:endParaRPr lang="hu-HU" sz="16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468313" y="1340769"/>
            <a:ext cx="3887663" cy="5256584"/>
          </a:xfrm>
        </p:spPr>
        <p:txBody>
          <a:bodyPr lIns="90000" tIns="46800" rIns="90000" bIns="46800">
            <a:normAutofit fontScale="4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hu-HU" sz="8000" b="1" dirty="0" smtClean="0"/>
              <a:t>Duna</a:t>
            </a:r>
            <a:r>
              <a:rPr lang="hu-HU" sz="6400" b="1" dirty="0" smtClean="0"/>
              <a:t> </a:t>
            </a:r>
          </a:p>
          <a:p>
            <a:pPr marL="0" indent="0">
              <a:buNone/>
            </a:pPr>
            <a:r>
              <a:rPr lang="hu-HU" sz="6400" b="1" dirty="0" smtClean="0"/>
              <a:t>(</a:t>
            </a:r>
            <a:r>
              <a:rPr lang="hu-HU" sz="5500" b="1" dirty="0" smtClean="0"/>
              <a:t>Duna Szigetköznél, Duna Gönyű és Szob között)</a:t>
            </a:r>
          </a:p>
          <a:p>
            <a:pPr marL="0" indent="0">
              <a:buNone/>
            </a:pPr>
            <a:endParaRPr lang="hu-HU" sz="3500" dirty="0" smtClean="0"/>
          </a:p>
          <a:p>
            <a:pPr marL="0" indent="0">
              <a:buNone/>
            </a:pPr>
            <a:r>
              <a:rPr lang="hu-HU" sz="5600" dirty="0" smtClean="0"/>
              <a:t>Árvízi levezető-képesség romlását befolyásoló tényezők:</a:t>
            </a:r>
          </a:p>
          <a:p>
            <a:pPr marL="0" indent="0">
              <a:buNone/>
            </a:pPr>
            <a:endParaRPr lang="hu-HU" dirty="0" smtClean="0"/>
          </a:p>
          <a:p>
            <a:pPr>
              <a:spcBef>
                <a:spcPts val="0"/>
              </a:spcBef>
              <a:buFontTx/>
              <a:buChar char="-"/>
            </a:pPr>
            <a:r>
              <a:rPr lang="hu-HU" sz="5600" dirty="0" smtClean="0"/>
              <a:t>A kis vízszintek csökkenésével a </a:t>
            </a:r>
            <a:r>
              <a:rPr lang="hu-HU" sz="5600" dirty="0"/>
              <a:t>középvízi  és nagy mederben terjeszkedő növényzet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/>
          </a:p>
          <a:p>
            <a:pPr>
              <a:spcBef>
                <a:spcPts val="0"/>
              </a:spcBef>
              <a:buFontTx/>
              <a:buChar char="-"/>
            </a:pPr>
            <a:r>
              <a:rPr lang="hu-HU" sz="5600" dirty="0" smtClean="0"/>
              <a:t>Árvíz idején lebegtetett </a:t>
            </a:r>
            <a:r>
              <a:rPr lang="hu-HU" sz="5600" dirty="0"/>
              <a:t>hordalék </a:t>
            </a:r>
            <a:r>
              <a:rPr lang="hu-HU" sz="5600" dirty="0" smtClean="0"/>
              <a:t>lerakódása </a:t>
            </a:r>
            <a:r>
              <a:rPr lang="hu-HU" sz="5600" dirty="0"/>
              <a:t>meder </a:t>
            </a:r>
            <a:r>
              <a:rPr lang="hu-HU" sz="5600" dirty="0" smtClean="0"/>
              <a:t>felöltődés árvízszintek </a:t>
            </a:r>
            <a:r>
              <a:rPr lang="hu-HU" sz="5600" dirty="0"/>
              <a:t>folyamatos </a:t>
            </a:r>
            <a:r>
              <a:rPr lang="hu-HU" sz="5600" dirty="0" smtClean="0"/>
              <a:t>növekedése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 smtClean="0"/>
          </a:p>
          <a:p>
            <a:pPr marL="0" lvl="1" indent="0">
              <a:spcBef>
                <a:spcPts val="0"/>
              </a:spcBef>
              <a:buNone/>
            </a:pPr>
            <a:endParaRPr lang="hu-HU" sz="5600" dirty="0" smtClean="0"/>
          </a:p>
          <a:p>
            <a:pPr>
              <a:spcBef>
                <a:spcPts val="0"/>
              </a:spcBef>
              <a:buFontTx/>
              <a:buChar char="-"/>
            </a:pPr>
            <a:endParaRPr lang="hu-HU" sz="5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34" y="1340769"/>
            <a:ext cx="3896840" cy="259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3531154" y="5392980"/>
            <a:ext cx="21602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095836" y="5589240"/>
            <a:ext cx="21602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/>
          <p:cNvPicPr/>
          <p:nvPr/>
        </p:nvPicPr>
        <p:blipFill>
          <a:blip r:embed="rId4"/>
          <a:stretch>
            <a:fillRect/>
          </a:stretch>
        </p:blipFill>
        <p:spPr>
          <a:xfrm>
            <a:off x="4941634" y="3968907"/>
            <a:ext cx="4004852" cy="27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712968" cy="1152129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hu-HU" sz="2000" cap="none" dirty="0">
                <a:latin typeface="Arial" charset="0"/>
                <a:cs typeface="Arial" charset="0"/>
              </a:rPr>
              <a:t>A hullámtéri feltöltődés és az árvízi levezető-képesség </a:t>
            </a:r>
            <a:r>
              <a:rPr lang="hu-HU" sz="2000" cap="none" dirty="0" smtClean="0">
                <a:latin typeface="Arial" charset="0"/>
                <a:cs typeface="Arial" charset="0"/>
              </a:rPr>
              <a:t>romlása</a:t>
            </a:r>
            <a:r>
              <a:rPr lang="hu-HU" sz="2000" cap="none" dirty="0">
                <a:latin typeface="Arial" charset="0"/>
                <a:cs typeface="Arial" charset="0"/>
              </a:rPr>
              <a:t/>
            </a:r>
            <a:br>
              <a:rPr lang="hu-HU" sz="2000" cap="none" dirty="0">
                <a:latin typeface="Arial" charset="0"/>
                <a:cs typeface="Arial" charset="0"/>
              </a:rPr>
            </a:br>
            <a:endParaRPr lang="hu-HU" sz="16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323527" y="1268760"/>
            <a:ext cx="8512197" cy="4896543"/>
          </a:xfrm>
        </p:spPr>
        <p:txBody>
          <a:bodyPr lIns="90000" tIns="46800" rIns="90000" bIns="46800">
            <a:normAutofit fontScale="92500" lnSpcReduction="20000"/>
          </a:bodyPr>
          <a:lstStyle/>
          <a:p>
            <a:pPr marL="285750" lvl="1">
              <a:spcBef>
                <a:spcPts val="0"/>
              </a:spcBef>
              <a:buFont typeface="Wingdings" pitchFamily="2" charset="2"/>
              <a:buChar char="Ø"/>
            </a:pPr>
            <a:r>
              <a:rPr lang="hu-HU" sz="2400" b="1" dirty="0" smtClean="0"/>
              <a:t> </a:t>
            </a:r>
            <a:r>
              <a:rPr lang="hu-HU" sz="2000" b="1" dirty="0" smtClean="0"/>
              <a:t>Az emelkedő dunai árvízszintek növekvő árvízi kockázatot jelentenek  a betorkolló vízfolyások torkolati szakaszain</a:t>
            </a:r>
          </a:p>
          <a:p>
            <a:pPr marL="0" lvl="1" indent="0">
              <a:spcBef>
                <a:spcPts val="0"/>
              </a:spcBef>
              <a:buNone/>
            </a:pPr>
            <a:endParaRPr lang="hu-HU" sz="1200" b="1" dirty="0" smtClean="0"/>
          </a:p>
          <a:p>
            <a:pPr marL="285750" lvl="1">
              <a:spcBef>
                <a:spcPts val="0"/>
              </a:spcBef>
              <a:buFont typeface="Arial" pitchFamily="34" charset="0"/>
              <a:buChar char="•"/>
            </a:pPr>
            <a:r>
              <a:rPr lang="hu-HU" sz="1700" b="1" dirty="0" smtClean="0"/>
              <a:t>Mosoni-Duna és Rába alsó szakasza </a:t>
            </a:r>
          </a:p>
          <a:p>
            <a:pPr marL="0" lvl="1" indent="0">
              <a:spcBef>
                <a:spcPts val="0"/>
              </a:spcBef>
              <a:buNone/>
            </a:pPr>
            <a:endParaRPr lang="hu-HU" sz="1700" b="1" dirty="0" smtClean="0"/>
          </a:p>
          <a:p>
            <a:pPr marL="0" lvl="1" indent="0">
              <a:spcBef>
                <a:spcPts val="0"/>
              </a:spcBef>
              <a:buNone/>
            </a:pPr>
            <a:r>
              <a:rPr lang="hu-HU" sz="1700" dirty="0"/>
              <a:t>A Duna visszaduzzasztó hatásának eredményeképpen a  Mosoni-Duna és </a:t>
            </a:r>
            <a:r>
              <a:rPr lang="hu-HU" sz="1700" dirty="0" smtClean="0"/>
              <a:t> </a:t>
            </a:r>
            <a:r>
              <a:rPr lang="hu-HU" sz="1700" dirty="0"/>
              <a:t>Rába  </a:t>
            </a:r>
            <a:r>
              <a:rPr lang="hu-HU" sz="1700" dirty="0" smtClean="0"/>
              <a:t>alsó szakaszán az árvízszintek </a:t>
            </a:r>
            <a:r>
              <a:rPr lang="hu-HU" sz="1700" dirty="0" smtClean="0"/>
              <a:t>növekedése </a:t>
            </a:r>
            <a:r>
              <a:rPr lang="hu-HU" sz="1700" dirty="0" smtClean="0"/>
              <a:t>tapasztalható</a:t>
            </a:r>
            <a:endParaRPr lang="hu-HU" sz="1700" dirty="0" smtClean="0"/>
          </a:p>
          <a:p>
            <a:pPr marL="0" lvl="1" indent="0">
              <a:spcBef>
                <a:spcPts val="0"/>
              </a:spcBef>
              <a:buNone/>
            </a:pPr>
            <a:endParaRPr lang="hu-HU" sz="1700" dirty="0" smtClean="0"/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800" b="1" dirty="0"/>
              <a:t>Cuhai Bakony-ér, </a:t>
            </a:r>
            <a:r>
              <a:rPr lang="hu-HU" sz="1800" b="1" dirty="0" err="1"/>
              <a:t>Concó</a:t>
            </a:r>
            <a:r>
              <a:rPr lang="hu-HU" sz="1800" b="1" dirty="0"/>
              <a:t>, Által-ér, </a:t>
            </a:r>
            <a:r>
              <a:rPr lang="hu-HU" sz="1800" b="1" dirty="0" err="1"/>
              <a:t>Unyi-patak</a:t>
            </a:r>
            <a:r>
              <a:rPr lang="hu-HU" sz="1800" b="1" dirty="0"/>
              <a:t>, Kenyérmezei patak </a:t>
            </a:r>
          </a:p>
          <a:p>
            <a:pPr marL="0" lvl="1" indent="0">
              <a:spcBef>
                <a:spcPts val="0"/>
              </a:spcBef>
              <a:buNone/>
            </a:pPr>
            <a:endParaRPr lang="hu-HU" sz="1800" b="1" dirty="0"/>
          </a:p>
          <a:p>
            <a:pPr marL="285750" lvl="1">
              <a:spcBef>
                <a:spcPts val="0"/>
              </a:spcBef>
            </a:pPr>
            <a:r>
              <a:rPr lang="hu-HU" sz="1800" b="1" dirty="0"/>
              <a:t> </a:t>
            </a:r>
            <a:r>
              <a:rPr lang="hu-HU" sz="1800" dirty="0"/>
              <a:t>A </a:t>
            </a:r>
            <a:r>
              <a:rPr lang="hu-HU" sz="1800" dirty="0" smtClean="0"/>
              <a:t> Duna </a:t>
            </a:r>
            <a:r>
              <a:rPr lang="hu-HU" sz="1800" dirty="0"/>
              <a:t>visszaduzzasztó hatása megjelenik a kisvízfolyások torkolati szakaszán </a:t>
            </a:r>
            <a:r>
              <a:rPr lang="hu-HU" sz="1800" dirty="0" smtClean="0"/>
              <a:t>is 	      a vízlevezető </a:t>
            </a:r>
            <a:r>
              <a:rPr lang="hu-HU" sz="1800" dirty="0"/>
              <a:t>képesség romlása</a:t>
            </a:r>
          </a:p>
          <a:p>
            <a:pPr marL="0" lvl="1" indent="0">
              <a:spcBef>
                <a:spcPts val="0"/>
              </a:spcBef>
              <a:buNone/>
            </a:pPr>
            <a:endParaRPr lang="hu-HU" sz="1800" dirty="0"/>
          </a:p>
          <a:p>
            <a:pPr marL="285750" lvl="1">
              <a:spcBef>
                <a:spcPts val="0"/>
              </a:spcBef>
            </a:pPr>
            <a:r>
              <a:rPr lang="hu-HU" sz="1800" dirty="0"/>
              <a:t>  Árhullámok jelentős mennyiségű hordalékszállítása (nagy esés, nagy sebesség) </a:t>
            </a:r>
            <a:r>
              <a:rPr lang="hu-HU" sz="1800" dirty="0" smtClean="0"/>
              <a:t>     torkolati </a:t>
            </a:r>
            <a:r>
              <a:rPr lang="hu-HU" sz="1800" dirty="0"/>
              <a:t>síkvidéki szakaszon hordalék lerakódás </a:t>
            </a:r>
            <a:r>
              <a:rPr lang="hu-HU" sz="1800" dirty="0" smtClean="0"/>
              <a:t>       </a:t>
            </a:r>
            <a:r>
              <a:rPr lang="hu-HU" sz="1800" dirty="0"/>
              <a:t>túlzott növényi </a:t>
            </a:r>
            <a:r>
              <a:rPr lang="hu-HU" sz="1800" dirty="0" smtClean="0"/>
              <a:t>vegetáció       feliszapolódott meder      lefolyási </a:t>
            </a:r>
            <a:r>
              <a:rPr lang="hu-HU" sz="1800" dirty="0"/>
              <a:t>szelvény csökkenése  </a:t>
            </a:r>
            <a:r>
              <a:rPr lang="hu-HU" sz="1800" dirty="0" smtClean="0"/>
              <a:t>  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hu-HU" sz="1800" dirty="0" smtClean="0"/>
              <a:t>         vízelvezető      képesség romlása       vízkár események</a:t>
            </a:r>
          </a:p>
          <a:p>
            <a:pPr marL="342900" lvl="1" indent="-342900">
              <a:spcBef>
                <a:spcPts val="1800"/>
              </a:spcBef>
              <a:buFont typeface="Wingdings" pitchFamily="2" charset="2"/>
              <a:buChar char="Ø"/>
            </a:pPr>
            <a:r>
              <a:rPr lang="hu-HU" sz="2000" b="1" dirty="0"/>
              <a:t>Répce-árapasztó:</a:t>
            </a:r>
          </a:p>
          <a:p>
            <a:pPr marL="0" lvl="1" indent="0">
              <a:spcBef>
                <a:spcPts val="1800"/>
              </a:spcBef>
              <a:buNone/>
            </a:pPr>
            <a:r>
              <a:rPr lang="hu-HU" sz="2000" b="1" dirty="0" smtClean="0"/>
              <a:t> -   </a:t>
            </a:r>
            <a:r>
              <a:rPr lang="hu-HU" sz="1800" dirty="0"/>
              <a:t>Az árhullámok  a hullámtér iszappal történő feltöltődését eredményezték- </a:t>
            </a:r>
            <a:r>
              <a:rPr lang="hu-HU" sz="1800" dirty="0" smtClean="0"/>
              <a:t>árvízi </a:t>
            </a:r>
            <a:r>
              <a:rPr lang="hu-HU" sz="1800" dirty="0"/>
              <a:t>levezető képesség romlása</a:t>
            </a:r>
            <a:endParaRPr lang="hu-HU" sz="1800" b="1" dirty="0"/>
          </a:p>
          <a:p>
            <a:pPr marL="0" lvl="1" indent="0">
              <a:spcBef>
                <a:spcPts val="0"/>
              </a:spcBef>
              <a:buNone/>
            </a:pPr>
            <a:endParaRPr lang="hu-HU" sz="1800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1025345" y="3645024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5401529" y="4293096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8511689" y="4077072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8187653" y="4284817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4211960" y="4653136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611560" y="4653136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2076059" y="4653136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772170" y="4509120"/>
            <a:ext cx="32403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712968" cy="1152129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hu-HU" sz="2000" cap="none" dirty="0">
                <a:latin typeface="Arial" charset="0"/>
                <a:cs typeface="Arial" charset="0"/>
              </a:rPr>
              <a:t>A hullámtéri feltöltődés és az árvízi levezető-képesség </a:t>
            </a:r>
            <a:r>
              <a:rPr lang="hu-HU" sz="2000" cap="none" dirty="0" smtClean="0">
                <a:latin typeface="Arial" charset="0"/>
                <a:cs typeface="Arial" charset="0"/>
              </a:rPr>
              <a:t>romlása</a:t>
            </a:r>
            <a:endParaRPr lang="hu-HU" sz="18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479426" y="1152129"/>
            <a:ext cx="8136135" cy="5434011"/>
          </a:xfrm>
        </p:spPr>
        <p:txBody>
          <a:bodyPr lIns="90000" tIns="46800" rIns="90000" bIns="46800">
            <a:noAutofit/>
          </a:bodyPr>
          <a:lstStyle/>
          <a:p>
            <a:pPr marL="0" indent="0">
              <a:buNone/>
            </a:pPr>
            <a:r>
              <a:rPr lang="hu-HU" sz="1600" b="1" dirty="0" smtClean="0">
                <a:solidFill>
                  <a:srgbClr val="FF0000"/>
                </a:solidFill>
              </a:rPr>
              <a:t>Megoldások:</a:t>
            </a:r>
          </a:p>
          <a:p>
            <a:pPr marL="0" indent="0">
              <a:buNone/>
            </a:pPr>
            <a:endParaRPr lang="hu-HU" sz="800" dirty="0" smtClean="0"/>
          </a:p>
          <a:p>
            <a:pPr>
              <a:lnSpc>
                <a:spcPct val="120000"/>
              </a:lnSpc>
            </a:pPr>
            <a:r>
              <a:rPr lang="hu-HU" sz="1400" b="1" dirty="0" smtClean="0"/>
              <a:t>Duna Szigetköznél és Duna Gönyű-Szob közötti szakasza: </a:t>
            </a:r>
          </a:p>
          <a:p>
            <a:pPr marL="0" lvl="1" indent="0">
              <a:lnSpc>
                <a:spcPct val="120000"/>
              </a:lnSpc>
              <a:buNone/>
            </a:pPr>
            <a:r>
              <a:rPr lang="hu-HU" sz="1400" b="1" dirty="0" smtClean="0">
                <a:solidFill>
                  <a:srgbClr val="FF0000"/>
                </a:solidFill>
              </a:rPr>
              <a:t>A Duna árvíz levezető képességének javítása a Duna Nagyvízi </a:t>
            </a:r>
            <a:r>
              <a:rPr lang="hu-HU" sz="1400" b="1" dirty="0">
                <a:solidFill>
                  <a:srgbClr val="FF0000"/>
                </a:solidFill>
              </a:rPr>
              <a:t>Mederkezelési Tervében (továbbiakban:NMKT) </a:t>
            </a:r>
            <a:r>
              <a:rPr lang="hu-HU" sz="1400" b="1" dirty="0" smtClean="0">
                <a:solidFill>
                  <a:srgbClr val="FF0000"/>
                </a:solidFill>
              </a:rPr>
              <a:t>előirányzott </a:t>
            </a:r>
            <a:r>
              <a:rPr lang="hu-HU" sz="1400" b="1" dirty="0">
                <a:solidFill>
                  <a:srgbClr val="FF0000"/>
                </a:solidFill>
              </a:rPr>
              <a:t>beavatkozásokkal </a:t>
            </a:r>
            <a:r>
              <a:rPr lang="hu-HU" sz="1400" b="1" dirty="0" smtClean="0">
                <a:solidFill>
                  <a:srgbClr val="FF0000"/>
                </a:solidFill>
              </a:rPr>
              <a:t>. </a:t>
            </a:r>
            <a:endParaRPr lang="hu-HU" sz="1400" b="1" dirty="0">
              <a:solidFill>
                <a:srgbClr val="FF0000"/>
              </a:solidFill>
            </a:endParaRPr>
          </a:p>
          <a:p>
            <a:pPr marL="0" lvl="1" indent="0">
              <a:lnSpc>
                <a:spcPct val="120000"/>
              </a:lnSpc>
              <a:buNone/>
            </a:pPr>
            <a:endParaRPr lang="hu-HU" sz="800" b="1" dirty="0" smtClean="0">
              <a:solidFill>
                <a:srgbClr val="FF0000"/>
              </a:solidFill>
            </a:endParaRP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1400" b="1" dirty="0" smtClean="0"/>
              <a:t>Mosoni-Duna, és Rába alsó szakasza: </a:t>
            </a:r>
          </a:p>
          <a:p>
            <a:pPr marL="0" lvl="1" indent="0">
              <a:lnSpc>
                <a:spcPct val="120000"/>
              </a:lnSpc>
              <a:buNone/>
            </a:pPr>
            <a:r>
              <a:rPr lang="hu-HU" sz="1400" b="1" dirty="0" smtClean="0">
                <a:solidFill>
                  <a:srgbClr val="FF0000"/>
                </a:solidFill>
              </a:rPr>
              <a:t>A </a:t>
            </a:r>
            <a:r>
              <a:rPr lang="hu-HU" sz="1400" b="1" dirty="0">
                <a:solidFill>
                  <a:srgbClr val="FF0000"/>
                </a:solidFill>
              </a:rPr>
              <a:t>Mosoni-Duna torkolati szakaszán árvízkapuként megépülő torkolati zsilippel történő vízszint </a:t>
            </a:r>
            <a:r>
              <a:rPr lang="hu-HU" sz="1400" b="1" dirty="0" smtClean="0">
                <a:solidFill>
                  <a:srgbClr val="FF0000"/>
                </a:solidFill>
              </a:rPr>
              <a:t>szabályozása</a:t>
            </a:r>
          </a:p>
          <a:p>
            <a:pPr marL="0" lvl="1" indent="0">
              <a:lnSpc>
                <a:spcPct val="120000"/>
              </a:lnSpc>
              <a:buNone/>
            </a:pPr>
            <a:endParaRPr lang="hu-HU" sz="800" b="1" dirty="0" smtClean="0">
              <a:solidFill>
                <a:srgbClr val="FF0000"/>
              </a:solidFill>
            </a:endParaRP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400" b="1" dirty="0" smtClean="0"/>
              <a:t> </a:t>
            </a:r>
            <a:r>
              <a:rPr lang="hu-HU" sz="1400" b="1" dirty="0"/>
              <a:t>Rába alsó szakasza</a:t>
            </a:r>
            <a:r>
              <a:rPr lang="hu-HU" sz="1400" b="1" dirty="0" smtClean="0"/>
              <a:t>: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1400" b="1" dirty="0" smtClean="0">
                <a:solidFill>
                  <a:srgbClr val="FF0000"/>
                </a:solidFill>
              </a:rPr>
              <a:t>  A </a:t>
            </a:r>
            <a:r>
              <a:rPr lang="hu-HU" sz="1400" b="1" dirty="0">
                <a:solidFill>
                  <a:srgbClr val="FF0000"/>
                </a:solidFill>
              </a:rPr>
              <a:t>Rába árvízi levezető képessége többek között az árvízi levezető sáv rehabilitációjával is javítható lenne, az elsődleges levezetési sávok biztosításával. Egyes helyeken a szűkületek miatt a töltés áthelyezése is szükségessé válhat. Répcelak és Csánig térségében lévő közúti és vasúti híd átépítése is indokolt</a:t>
            </a:r>
            <a:r>
              <a:rPr lang="hu-HU" sz="1400" b="1" dirty="0" smtClean="0">
                <a:solidFill>
                  <a:srgbClr val="FF0000"/>
                </a:solidFill>
              </a:rPr>
              <a:t>. (NMKT és Rába </a:t>
            </a:r>
            <a:r>
              <a:rPr lang="hu-HU" sz="1400" b="1" dirty="0" err="1" smtClean="0">
                <a:solidFill>
                  <a:srgbClr val="FF0000"/>
                </a:solidFill>
              </a:rPr>
              <a:t>-völgy</a:t>
            </a:r>
            <a:r>
              <a:rPr lang="hu-HU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projekt)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b="1" dirty="0"/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400" b="1" dirty="0" smtClean="0"/>
              <a:t>Répce-árapasztó</a:t>
            </a:r>
            <a:r>
              <a:rPr lang="hu-HU" sz="1400" b="1" dirty="0"/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1400" dirty="0" smtClean="0"/>
              <a:t>Nagyvízi Mederkezelési Terv: Az árvízi levezető képesség javítására indított projekt </a:t>
            </a:r>
            <a:r>
              <a:rPr lang="hu-HU" sz="1400" dirty="0" err="1" smtClean="0"/>
              <a:t>ben</a:t>
            </a:r>
            <a:r>
              <a:rPr lang="hu-HU" sz="1400" dirty="0" smtClean="0"/>
              <a:t> megfogalmazott intézkedés, mint </a:t>
            </a:r>
            <a:r>
              <a:rPr lang="hu-HU" sz="1400" b="1" dirty="0" smtClean="0"/>
              <a:t>pl. </a:t>
            </a:r>
            <a:r>
              <a:rPr lang="hu-H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</a:t>
            </a:r>
            <a:r>
              <a:rPr lang="hu-H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Répce-árapasztó meder keresztszelvényének bővítése, visszaállítása az eredeti állapotra </a:t>
            </a:r>
            <a:endParaRPr lang="hu-H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levezető- képesség javítása során a vízi ökoszisztémák partközeli élettere növelhető!</a:t>
            </a:r>
            <a:endParaRPr lang="hu-H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hu-H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4845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32993" y="0"/>
            <a:ext cx="8712968" cy="1152129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hu-HU" sz="2000" b="1" kern="120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A vízigények időbeni eloszlása és mértéke </a:t>
            </a:r>
            <a:r>
              <a:rPr lang="hu-HU" sz="2000" b="1" kern="120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nem </a:t>
            </a:r>
            <a:r>
              <a:rPr lang="hu-HU" sz="2000" b="1" kern="120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felel meg a készletek alakulásának, a vízhiány visszatérő probléma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433193" y="1423989"/>
            <a:ext cx="3562744" cy="4741315"/>
          </a:xfrm>
        </p:spPr>
        <p:txBody>
          <a:bodyPr lIns="90000" tIns="46800" rIns="90000" bIns="46800">
            <a:normAutofit/>
          </a:bodyPr>
          <a:lstStyle/>
          <a:p>
            <a:pPr marL="457200" lvl="2" indent="-342900">
              <a:buFont typeface="Wingdings" pitchFamily="2" charset="2"/>
              <a:buChar char="Ø"/>
            </a:pPr>
            <a:r>
              <a:rPr lang="hu-HU" sz="2000" b="1" dirty="0" err="1"/>
              <a:t>Concó</a:t>
            </a:r>
            <a:r>
              <a:rPr lang="hu-HU" sz="2000" b="1" dirty="0"/>
              <a:t> és </a:t>
            </a:r>
            <a:r>
              <a:rPr lang="hu-HU" sz="2000" b="1" dirty="0" smtClean="0"/>
              <a:t>Szendi-ér</a:t>
            </a:r>
          </a:p>
          <a:p>
            <a:pPr marL="114300" lvl="2" indent="0">
              <a:buNone/>
            </a:pPr>
            <a:endParaRPr lang="hu-HU" sz="1000" b="1" dirty="0"/>
          </a:p>
          <a:p>
            <a:pPr marL="400050" lvl="2" indent="-285750"/>
            <a:r>
              <a:rPr lang="hu-HU" sz="1600" dirty="0"/>
              <a:t>A Szendi-ér torkolatánál található Nagyigmándi halastavak vízpótlására a Szendi-ér és mellékvízfolyásainak teljes vízkészletét felfoghatja, illetve a </a:t>
            </a:r>
            <a:r>
              <a:rPr lang="hu-HU" sz="1600" dirty="0" err="1"/>
              <a:t>Concó</a:t>
            </a:r>
            <a:r>
              <a:rPr lang="hu-HU" sz="1600" dirty="0"/>
              <a:t> vízhozamának teljes vízkivételét </a:t>
            </a:r>
            <a:r>
              <a:rPr lang="hu-HU" sz="1600" dirty="0" smtClean="0"/>
              <a:t>okozhatják-</a:t>
            </a:r>
          </a:p>
          <a:p>
            <a:pPr marL="114300" lvl="2" indent="0">
              <a:buNone/>
            </a:pPr>
            <a:endParaRPr lang="hu-HU" sz="1600" dirty="0" smtClean="0"/>
          </a:p>
          <a:p>
            <a:pPr marL="114300" lvl="2" indent="0">
              <a:buNone/>
            </a:pPr>
            <a:r>
              <a:rPr lang="hu-HU" sz="1600" u="sng" dirty="0" smtClean="0"/>
              <a:t>Hatás:</a:t>
            </a:r>
          </a:p>
          <a:p>
            <a:pPr marL="114300" lvl="2" indent="0">
              <a:buNone/>
            </a:pPr>
            <a:r>
              <a:rPr lang="hu-HU" sz="1600" dirty="0" smtClean="0"/>
              <a:t>- Veszélyezteti a Nagyigmánd alatti vízigények biztosítását</a:t>
            </a:r>
          </a:p>
          <a:p>
            <a:pPr marL="114300" lvl="2" indent="0">
              <a:buNone/>
            </a:pPr>
            <a:r>
              <a:rPr lang="hu-HU" sz="1600" dirty="0" smtClean="0"/>
              <a:t>-  </a:t>
            </a:r>
            <a:r>
              <a:rPr lang="hu-HU" sz="1600" dirty="0" err="1"/>
              <a:t>Concó</a:t>
            </a:r>
            <a:r>
              <a:rPr lang="hu-HU" sz="1600" dirty="0"/>
              <a:t> vízkészlete Nagyigmánd alatt csak </a:t>
            </a:r>
            <a:r>
              <a:rPr lang="hu-HU" sz="1600" dirty="0" smtClean="0"/>
              <a:t>a Komárom-Ács Vízmű </a:t>
            </a:r>
            <a:r>
              <a:rPr lang="hu-HU" sz="1600" dirty="0"/>
              <a:t>kommunális tisztított  szennyvízbevezetésből származik- ökológiai probléma</a:t>
            </a:r>
          </a:p>
          <a:p>
            <a:pPr marL="114300" indent="0">
              <a:buNone/>
            </a:pPr>
            <a:endParaRPr lang="hu-HU" sz="14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97" y="1268760"/>
            <a:ext cx="4320480" cy="51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9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32993" y="0"/>
            <a:ext cx="8712968" cy="1152129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hu-HU" sz="2000" b="1" kern="120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A vízigények időbeni eloszlása és mértéke </a:t>
            </a:r>
            <a:r>
              <a:rPr lang="hu-HU" sz="2000" b="1" kern="120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nem </a:t>
            </a:r>
            <a:r>
              <a:rPr lang="hu-HU" sz="2000" b="1" kern="120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felel meg a készletek alakulásának, a vízhiány visszatérő probléma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755576" y="1423989"/>
            <a:ext cx="3706760" cy="4813323"/>
          </a:xfrm>
        </p:spPr>
        <p:txBody>
          <a:bodyPr lIns="90000" tIns="46800" rIns="90000" bIns="46800">
            <a:normAutofit lnSpcReduction="10000"/>
          </a:bodyPr>
          <a:lstStyle/>
          <a:p>
            <a:pPr marL="457200" lvl="2" indent="-342900">
              <a:buFont typeface="Wingdings" pitchFamily="2" charset="2"/>
              <a:buChar char="Ø"/>
            </a:pPr>
            <a:r>
              <a:rPr lang="hu-HU" sz="2000" b="1" dirty="0" smtClean="0"/>
              <a:t>Által-ér</a:t>
            </a:r>
          </a:p>
          <a:p>
            <a:pPr marL="114300" lvl="2" indent="0">
              <a:buNone/>
            </a:pPr>
            <a:endParaRPr lang="hu-HU" sz="1100" b="1" dirty="0" smtClean="0"/>
          </a:p>
          <a:p>
            <a:pPr marL="400050" lvl="2" indent="-285750"/>
            <a:r>
              <a:rPr lang="hu-HU" sz="1600" dirty="0"/>
              <a:t>Az Által-ér vízgyűjtőjén lévő tavak jelenlegi üzemrendje és az egyéb vízigények a vízgyűjtőn nincsenek megfelelően összhangban, ezért kisvizes időszakban a vízhiány </a:t>
            </a:r>
            <a:r>
              <a:rPr lang="hu-HU" sz="1600" dirty="0" smtClean="0"/>
              <a:t>jelentős</a:t>
            </a:r>
          </a:p>
          <a:p>
            <a:pPr marL="400050" lvl="2" indent="-285750"/>
            <a:r>
              <a:rPr lang="hu-HU" sz="1600" dirty="0" smtClean="0"/>
              <a:t>Száraz időszakban az érkező vizeket a tározók párolgási veszteségének biztosítására használják fel, a továbbvezetési kötelezettséget nem tartják be-kedvezőtlen ökológiai állapot</a:t>
            </a:r>
          </a:p>
          <a:p>
            <a:pPr marL="114300" lvl="2" indent="0">
              <a:buNone/>
            </a:pPr>
            <a:endParaRPr lang="hu-HU" sz="1600" dirty="0" smtClean="0"/>
          </a:p>
          <a:p>
            <a:pPr marL="114300" lvl="2" indent="0">
              <a:buNone/>
            </a:pPr>
            <a:r>
              <a:rPr lang="hu-HU" sz="1600" b="1" dirty="0" smtClean="0">
                <a:solidFill>
                  <a:srgbClr val="FF0000"/>
                </a:solidFill>
              </a:rPr>
              <a:t>Megoldás: </a:t>
            </a:r>
            <a:r>
              <a:rPr lang="hu-HU" sz="1600" b="1" dirty="0" smtClean="0"/>
              <a:t>a vízigények felülvizsgálata, a mederben továbbvezetendő vízmennyiségek meghatározása és betartatása</a:t>
            </a:r>
            <a:endParaRPr lang="hu-HU" sz="1600" b="1" dirty="0"/>
          </a:p>
          <a:p>
            <a:pPr marL="114300" indent="0">
              <a:buNone/>
            </a:pPr>
            <a:endParaRPr lang="hu-HU" sz="1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78" y="1340768"/>
            <a:ext cx="3335294" cy="519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7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484438" y="428625"/>
            <a:ext cx="4411662" cy="384175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hu-HU" sz="2800" cap="none" dirty="0" smtClean="0">
                <a:latin typeface="Arial" charset="0"/>
                <a:cs typeface="Arial" charset="0"/>
              </a:rPr>
              <a:t>Általános problémák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468313" y="1423988"/>
            <a:ext cx="8243887" cy="5216525"/>
          </a:xfrm>
        </p:spPr>
        <p:txBody>
          <a:bodyPr lIns="90000" tIns="46800" rIns="90000" bIns="46800"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Szükséges karbantartási, fenntartási munkák finanszírozásának </a:t>
            </a: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hiányosságai</a:t>
            </a:r>
            <a:endParaRPr lang="hu-HU" sz="2000" b="1" i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spcBef>
                <a:spcPts val="1800"/>
              </a:spcBef>
            </a:pP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Vizes élőhelyeknek minősíthető területeken költséges az intenzív agrárgazdálkodás feltételeinek biztosítása</a:t>
            </a:r>
          </a:p>
          <a:p>
            <a:pPr>
              <a:spcBef>
                <a:spcPts val="1800"/>
              </a:spcBef>
            </a:pP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A vízfolyások rendelkezésére biztosított „élettér „ kicsi. Szűrőmezők, partbiztosítás, árnyékolás </a:t>
            </a: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hiánya- túl közel van a művelt terület a vízfolyáshoz</a:t>
            </a:r>
            <a:endParaRPr lang="hu-HU" sz="2000" b="1" i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spcBef>
                <a:spcPts val="1800"/>
              </a:spcBef>
            </a:pPr>
            <a:r>
              <a:rPr lang="hu-HU" sz="21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Nem szolgálja a jelenlegi agrár támogatási rendszer a VKI és a </a:t>
            </a:r>
            <a:r>
              <a:rPr lang="hu-HU" sz="2100" b="1" i="1" dirty="0" err="1">
                <a:solidFill>
                  <a:schemeClr val="tx2"/>
                </a:solidFill>
                <a:latin typeface="Arial" charset="0"/>
                <a:cs typeface="Arial" charset="0"/>
              </a:rPr>
              <a:t>Natura</a:t>
            </a:r>
            <a:r>
              <a:rPr lang="hu-HU" sz="21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 2000 jogszabályok által elvárt </a:t>
            </a:r>
            <a:r>
              <a:rPr lang="hu-HU" sz="21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eredményeket. (</a:t>
            </a: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Nincs </a:t>
            </a: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forrás </a:t>
            </a: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 </a:t>
            </a: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vízfolyások mentén szélesebb sáv </a:t>
            </a: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kisajátítására).</a:t>
            </a:r>
            <a:endParaRPr lang="hu-HU" sz="2000" b="1" i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spcBef>
                <a:spcPts val="1800"/>
              </a:spcBef>
            </a:pP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Nehéz-gyakran nem is sikereres-a </a:t>
            </a: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vízgazdálkodási </a:t>
            </a: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feladatok </a:t>
            </a: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és a természetvédelmi korlátozások összehangolása </a:t>
            </a:r>
            <a:endParaRPr lang="hu-HU" sz="2000" b="1" i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spcBef>
                <a:spcPts val="1800"/>
              </a:spcBef>
            </a:pPr>
            <a:r>
              <a:rPr lang="hu-HU" sz="20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 </a:t>
            </a: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parti területek intenzív használata miatt a víz </a:t>
            </a:r>
            <a:r>
              <a:rPr lang="hu-HU" sz="2000" b="1" i="1" dirty="0" err="1">
                <a:solidFill>
                  <a:schemeClr val="tx2"/>
                </a:solidFill>
                <a:latin typeface="Arial" charset="0"/>
                <a:cs typeface="Arial" charset="0"/>
              </a:rPr>
              <a:t>tározására</a:t>
            </a:r>
            <a:r>
              <a:rPr lang="hu-HU" sz="20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 nincs elegendő terület, így az árvízmentesítés csak mederkarbantartással lehetséges (ökológiai romlás)</a:t>
            </a:r>
          </a:p>
        </p:txBody>
      </p:sp>
    </p:spTree>
    <p:extLst>
      <p:ext uri="{BB962C8B-B14F-4D97-AF65-F5344CB8AC3E}">
        <p14:creationId xmlns:p14="http://schemas.microsoft.com/office/powerpoint/2010/main" val="18788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47675" y="296863"/>
            <a:ext cx="8308975" cy="433387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altLang="hu-HU" sz="3200" cap="none" dirty="0" smtClean="0">
                <a:latin typeface="Arial" charset="0"/>
                <a:cs typeface="Arial" charset="0"/>
              </a:rPr>
              <a:t>Tartalom</a:t>
            </a:r>
          </a:p>
        </p:txBody>
      </p:sp>
      <p:sp>
        <p:nvSpPr>
          <p:cNvPr id="27651" name="Tartalom helye 2"/>
          <p:cNvSpPr>
            <a:spLocks noGrp="1"/>
          </p:cNvSpPr>
          <p:nvPr>
            <p:ph idx="4294967295"/>
          </p:nvPr>
        </p:nvSpPr>
        <p:spPr>
          <a:xfrm>
            <a:off x="250825" y="1484313"/>
            <a:ext cx="8505825" cy="4999037"/>
          </a:xfrm>
        </p:spPr>
        <p:txBody>
          <a:bodyPr lIns="90000" tIns="46800" rIns="90000" bIns="46800"/>
          <a:lstStyle/>
          <a:p>
            <a:pPr algn="just" defTabSz="457200"/>
            <a:r>
              <a:rPr lang="hu-HU" altLang="hu-HU" dirty="0" smtClean="0">
                <a:latin typeface="Arial" charset="0"/>
                <a:cs typeface="Arial" charset="0"/>
              </a:rPr>
              <a:t>Jelentős vízgazdálkodási problémák</a:t>
            </a:r>
          </a:p>
          <a:p>
            <a:pPr marL="0" indent="0" algn="just" defTabSz="457200">
              <a:lnSpc>
                <a:spcPct val="150000"/>
              </a:lnSpc>
              <a:buNone/>
            </a:pPr>
            <a:endParaRPr lang="hu-HU" altLang="hu-HU" sz="1400" dirty="0" smtClean="0">
              <a:latin typeface="Arial" charset="0"/>
              <a:cs typeface="Arial" charset="0"/>
            </a:endParaRPr>
          </a:p>
          <a:p>
            <a:pPr lvl="1" algn="just" defTabSz="457200">
              <a:lnSpc>
                <a:spcPct val="150000"/>
              </a:lnSpc>
              <a:buFont typeface="Wingdings" pitchFamily="2" charset="2"/>
              <a:buChar char="Ø"/>
            </a:pPr>
            <a:r>
              <a:rPr lang="hu-HU" altLang="hu-HU" sz="2400" dirty="0" err="1" smtClean="0">
                <a:latin typeface="Arial" charset="0"/>
                <a:cs typeface="Arial" charset="0"/>
              </a:rPr>
              <a:t>Hidromorfológiai</a:t>
            </a:r>
            <a:r>
              <a:rPr lang="hu-HU" altLang="hu-HU" sz="2400" dirty="0" smtClean="0">
                <a:latin typeface="Arial" charset="0"/>
                <a:cs typeface="Arial" charset="0"/>
              </a:rPr>
              <a:t> problémák (Dénesné Érseki </a:t>
            </a:r>
            <a:r>
              <a:rPr lang="hu-HU" altLang="hu-HU" sz="2400" dirty="0">
                <a:latin typeface="Arial" charset="0"/>
                <a:cs typeface="Arial" charset="0"/>
              </a:rPr>
              <a:t>G</a:t>
            </a:r>
            <a:r>
              <a:rPr lang="hu-HU" altLang="hu-HU" sz="2400" dirty="0" smtClean="0">
                <a:latin typeface="Arial" charset="0"/>
                <a:cs typeface="Arial" charset="0"/>
              </a:rPr>
              <a:t>abriella)</a:t>
            </a:r>
          </a:p>
          <a:p>
            <a:pPr lvl="1" algn="just" defTabSz="457200">
              <a:lnSpc>
                <a:spcPct val="150000"/>
              </a:lnSpc>
              <a:buFont typeface="Wingdings" pitchFamily="2" charset="2"/>
              <a:buChar char="Ø"/>
            </a:pPr>
            <a:r>
              <a:rPr lang="hu-HU" altLang="hu-HU" sz="2400" dirty="0" smtClean="0">
                <a:latin typeface="Arial" charset="0"/>
                <a:cs typeface="Arial" charset="0"/>
              </a:rPr>
              <a:t>Vízminőséggel és természetvédelemmel kapcsolatos problémák (Nagy Anna)</a:t>
            </a:r>
          </a:p>
        </p:txBody>
      </p:sp>
    </p:spTree>
    <p:extLst>
      <p:ext uri="{BB962C8B-B14F-4D97-AF65-F5344CB8AC3E}">
        <p14:creationId xmlns:p14="http://schemas.microsoft.com/office/powerpoint/2010/main" val="8204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000249" y="4003685"/>
            <a:ext cx="5072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hu-HU" altLang="hu-HU" sz="1400" b="1" dirty="0">
              <a:solidFill>
                <a:srgbClr val="FF00FF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hu-HU" altLang="hu-HU" sz="1400" b="1" dirty="0">
              <a:solidFill>
                <a:srgbClr val="FF00FF"/>
              </a:solidFill>
              <a:ea typeface="Times New Roman" pitchFamily="18" charset="0"/>
              <a:cs typeface="Arial" charset="0"/>
            </a:endParaRPr>
          </a:p>
          <a:p>
            <a:pPr algn="ctr"/>
            <a:endParaRPr lang="hu-HU" altLang="hu-HU" sz="1400" dirty="0">
              <a:ea typeface="Times New Roman" pitchFamily="18" charset="0"/>
              <a:cs typeface="Arial" charset="0"/>
            </a:endParaRPr>
          </a:p>
        </p:txBody>
      </p:sp>
      <p:pic>
        <p:nvPicPr>
          <p:cNvPr id="7" name="Picture 2" descr="E:\Rábaköz-Tóköz végleges\ontoz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44" y="1616004"/>
            <a:ext cx="2218962" cy="148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38200" dist="38100" dir="13500000" algn="br" rotWithShape="0">
              <a:schemeClr val="tx1">
                <a:lumMod val="65000"/>
                <a:lumOff val="3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://ujszo.com/sites/default/files/photos/promoted/gyerekhorgas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44" y="4474741"/>
            <a:ext cx="2512236" cy="161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38200" dist="38100" dir="13500000" algn="br" rotWithShape="0">
              <a:schemeClr val="tx1">
                <a:lumMod val="65000"/>
                <a:lumOff val="3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P10100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1624842"/>
            <a:ext cx="217677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38200" dist="38100" dir="13500000" algn="b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sp>
        <p:nvSpPr>
          <p:cNvPr id="2" name="Téglalap 1"/>
          <p:cNvSpPr/>
          <p:nvPr/>
        </p:nvSpPr>
        <p:spPr>
          <a:xfrm>
            <a:off x="582482" y="3346006"/>
            <a:ext cx="8165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i="1" dirty="0" smtClean="0"/>
              <a:t>„ A Víz képes rá, hogy emberek nélkül létezzen, </a:t>
            </a:r>
            <a:endParaRPr lang="hu-HU" sz="2000" dirty="0" smtClean="0"/>
          </a:p>
          <a:p>
            <a:pPr algn="ctr"/>
            <a:r>
              <a:rPr lang="hu-HU" sz="2000" b="1" i="1" dirty="0" smtClean="0"/>
              <a:t>de az emberek víz nélkül, csak pár napig tudnak életben maradni."</a:t>
            </a:r>
            <a:endParaRPr lang="hu-H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37" y="4506820"/>
            <a:ext cx="20859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4824536" cy="5256584"/>
          </a:xfrm>
        </p:spPr>
        <p:txBody>
          <a:bodyPr>
            <a:normAutofit fontScale="77500" lnSpcReduction="2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 tóval kapcsolatos vízgazdálkodási, vízminőség-védelmi és feltöltődési kérdések egymással szoros kölcsönhatásban vannak.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 közvélemény kritikusan szemléli a Fertő-tóból történő vízeresztést, viszont elnézően viszonyul a vízpótlás gondolatához, ami természetvédelmi és vízminőségi szempontból egyaránt jelentős beavatkozásnak tekinthető.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Jelentős problémát a tó természetes elöregedési folyamataival járó jelenségek </a:t>
            </a:r>
            <a:r>
              <a:rPr lang="hu-HU" dirty="0" smtClean="0"/>
              <a:t>okoznak.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 tó mai képére, de különösen a magyar tórészre a nagymértékű feltöltődés és </a:t>
            </a:r>
            <a:r>
              <a:rPr lang="hu-HU" dirty="0" err="1"/>
              <a:t>elnádasodás</a:t>
            </a:r>
            <a:r>
              <a:rPr lang="hu-HU" dirty="0"/>
              <a:t> </a:t>
            </a:r>
            <a:r>
              <a:rPr lang="hu-HU" dirty="0" smtClean="0"/>
              <a:t>jellemző, melynek fő okozója az uralkodó </a:t>
            </a:r>
            <a:r>
              <a:rPr lang="hu-HU" dirty="0" err="1" smtClean="0"/>
              <a:t>É-ÉNY-i</a:t>
            </a:r>
            <a:r>
              <a:rPr lang="hu-HU" dirty="0" smtClean="0"/>
              <a:t> széljárás, mely a felkavart iszapot a magyar, déli tórészbe rakja le.  </a:t>
            </a: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 nádasok szerepe a tó élete szempontjából jelentős. A jó minőségű nádasok javítják a tó vízminőségét, a javuló vízminőség kedvezően hat a nádasok állapotára. Az elöregedett, a tó területéről ki nem került nádanyag halmozódó szerves anyagai gyorsítják a tó feltöltődési folyamatát. A feltöltődés természetes folyamat, megfordítására tavi méreteket tekintve nincs lehetőség, helyi szintű mérséklése viszont lehetséges</a:t>
            </a:r>
            <a:r>
              <a:rPr lang="hu-HU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 Fertő-tó nádgazdálkodása kiemelkedő szerepet képvisel a tó </a:t>
            </a:r>
            <a:r>
              <a:rPr lang="hu-HU" dirty="0" smtClean="0"/>
              <a:t>életében. </a:t>
            </a:r>
            <a:r>
              <a:rPr lang="hu-HU" dirty="0"/>
              <a:t>A csatornapartokon kialakult összefüggő depóniák akadályozzák a nádas vizének mozgását</a:t>
            </a:r>
            <a:r>
              <a:rPr lang="hu-HU" dirty="0" smtClean="0"/>
              <a:t>. </a:t>
            </a:r>
            <a:r>
              <a:rPr lang="hu-HU" dirty="0"/>
              <a:t>A nádparcellákon belül a csatornahálózat feliszapolódott, a parcellák frissvíz </a:t>
            </a:r>
            <a:r>
              <a:rPr lang="hu-HU" dirty="0" smtClean="0"/>
              <a:t>pótlása korlátozott </a:t>
            </a:r>
            <a:r>
              <a:rPr lang="hu-HU" dirty="0"/>
              <a:t>mértékű. A vízelvezetésben csak az un. főcsatornák vesznek közvetlenül részt, ami viszont hozzájárul a tó nyíltvizének terhelésnöveléséhez, rontva ezzel a nádövezet szűrő, vízvédelmi funkcióját 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Jelenleg folyamatban van a Fertő tó nádas övében lévő csatornahálózat felújítása 76 km-nyi csatornaszakasz bevonásával. E projekt eredményeként várható lesz a nádas öv jobb vízellátottsága és ezáltal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friss,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oxigéndús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vízzel való ellátottsága is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Jelenleg a kivitelezési munkák elkészültek, a telekrendezési munkák vannak még hátra.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67544" y="0"/>
            <a:ext cx="8228467" cy="720080"/>
          </a:xfrm>
        </p:spPr>
        <p:txBody>
          <a:bodyPr>
            <a:normAutofit/>
          </a:bodyPr>
          <a:lstStyle/>
          <a:p>
            <a:pPr algn="ctr"/>
            <a:r>
              <a:rPr lang="hu-HU" sz="2000" cap="none" dirty="0">
                <a:latin typeface="Arial" charset="0"/>
                <a:cs typeface="Arial" charset="0"/>
              </a:rPr>
              <a:t>Jelentős vízgazdálkodási problémák </a:t>
            </a:r>
            <a:r>
              <a:rPr lang="hu-HU" sz="2000" cap="none" dirty="0" smtClean="0">
                <a:latin typeface="Arial" charset="0"/>
                <a:cs typeface="Arial" charset="0"/>
              </a:rPr>
              <a:t>az ÉDUVIZIG területén</a:t>
            </a:r>
            <a:endParaRPr lang="hu-HU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476672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Megoldás alatt lévő probléma a területen: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Fertő-tó vízgazdálkodásának változása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739" r="1841" b="1594"/>
          <a:stretch/>
        </p:blipFill>
        <p:spPr>
          <a:xfrm>
            <a:off x="5136716" y="1268759"/>
            <a:ext cx="3899780" cy="55226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2" descr="P:\Nagy Tamás\MHT_2015\IMG_0401_kotort_tömörítet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673827"/>
            <a:ext cx="1173425" cy="1117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5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67544" y="1268760"/>
            <a:ext cx="8280920" cy="558924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z="1600" dirty="0"/>
              <a:t>Kettős probléma (időszakos- és kisvízfolyások esetében):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1400" dirty="0"/>
              <a:t>Nem kívánatos mederelfajulások okozása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/>
              <a:t>A tisztított szennyvíz, különösen ha a kibocsátó telep nem rendelkezik III. fokozattal, jelentős növényi tápanyagterhelést adhat a kisvízfolyásnak, mely vegetációs időben a mederbeli növényzet túlburjánzását </a:t>
            </a:r>
            <a:r>
              <a:rPr lang="hu-HU" sz="1400" dirty="0" smtClean="0"/>
              <a:t>okozza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hu-HU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/>
              <a:t>Mosoni-Duna győri szakasza: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Belvárosi </a:t>
            </a:r>
            <a:r>
              <a:rPr lang="hu-HU" sz="1400" dirty="0"/>
              <a:t>egyesített rendszer, mely esőzések idején túlterhelt (150-200 ezer m</a:t>
            </a:r>
            <a:r>
              <a:rPr lang="hu-HU" sz="1400" baseline="30000" dirty="0"/>
              <a:t>3</a:t>
            </a:r>
            <a:r>
              <a:rPr lang="hu-HU" sz="1400" dirty="0"/>
              <a:t>/év csapadékvízzel higított szennyvíz átemelése a Mosoni-Dunába</a:t>
            </a:r>
            <a:r>
              <a:rPr lang="hu-HU" sz="1400" dirty="0" smtClean="0"/>
              <a:t>)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Szennyező hatása fokozódik, ha a Mosoni-Dunán kedvezőtlen hidrológiai helyzet alakul ki (Duna visszaduzzasztó hatása)</a:t>
            </a:r>
            <a:endParaRPr lang="hu-H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hu-HU" sz="1600" dirty="0" smtClean="0"/>
              <a:t>Keszeg-ér: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1400" dirty="0" smtClean="0"/>
              <a:t>Csornai szennyvíztisztító bevezetése alatt folyamatos iszapolódás figyelhető meg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1400" dirty="0" smtClean="0"/>
              <a:t>Gyakori, halpusztulással járó </a:t>
            </a:r>
            <a:r>
              <a:rPr lang="hu-HU" sz="1400" dirty="0" err="1" smtClean="0"/>
              <a:t>vízminőségromlás</a:t>
            </a:r>
            <a:r>
              <a:rPr lang="hu-HU" sz="1400" dirty="0" smtClean="0"/>
              <a:t> jelentkezik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1400" dirty="0" smtClean="0"/>
              <a:t>Gyakorlat: </a:t>
            </a:r>
            <a:r>
              <a:rPr lang="hu-HU" sz="1400" dirty="0" err="1" smtClean="0"/>
              <a:t>higítóvíz</a:t>
            </a:r>
            <a:r>
              <a:rPr lang="hu-HU" sz="1400" dirty="0" smtClean="0"/>
              <a:t> biztosításával frissíthető a vízkészlet, javíthatóak az áramlási viszonyok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dirty="0" smtClean="0"/>
              <a:t>Marcal bal oldali mellékvízfolyásai (Mosó-árok, </a:t>
            </a:r>
            <a:r>
              <a:rPr lang="hu-HU" sz="1600" dirty="0" err="1" smtClean="0"/>
              <a:t>Cinca</a:t>
            </a:r>
            <a:r>
              <a:rPr lang="hu-HU" sz="1600" dirty="0" smtClean="0"/>
              <a:t>)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/>
              <a:t>Vízhozamuk jelentős hányadát a beeresztett szennyvizek képezik, a vizek minősége mérsékelt </a:t>
            </a:r>
            <a:r>
              <a:rPr lang="hu-HU" sz="1400" dirty="0" smtClean="0"/>
              <a:t>állapotú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Hatásuk a Marcalnál is megfigyelhető: szintén mérsékelt a minősítése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Holt-Marcal: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/>
              <a:t>Feliszapolódás miatt sorozatosan vízminőségi problémák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/>
              <a:t>Megoldás lenne a holt ág teljes hosszának iszapoló jellegű kotrása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7504" y="476672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Vízfolyások kommunális szennyvíz terhelése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" name="Cím 3"/>
          <p:cNvSpPr txBox="1">
            <a:spLocks/>
          </p:cNvSpPr>
          <p:nvPr/>
        </p:nvSpPr>
        <p:spPr>
          <a:xfrm>
            <a:off x="600389" y="116632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085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79513" y="1412776"/>
            <a:ext cx="8779064" cy="5184576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Jelentős szennyvízbevezetések/szennyvíztisztítók az ÉDUVIZIG működési területén:			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hu-HU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97726" y="42109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Vízfolyások kommunális szennyvíz terhelése</a:t>
            </a:r>
            <a:endParaRPr lang="hu-HU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23013"/>
              </p:ext>
            </p:extLst>
          </p:nvPr>
        </p:nvGraphicFramePr>
        <p:xfrm>
          <a:off x="2267744" y="1844821"/>
          <a:ext cx="4158452" cy="416467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79226"/>
                <a:gridCol w="2079226"/>
              </a:tblGrid>
              <a:tr h="277416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Szennyvíztisztító</a:t>
                      </a:r>
                      <a:r>
                        <a:rPr lang="hu-HU" sz="1000" baseline="0" dirty="0" smtClean="0"/>
                        <a:t> telep helye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Érintett víztest</a:t>
                      </a:r>
                      <a:endParaRPr lang="hu-HU" sz="1000" dirty="0"/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Sopron-Balf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Fertő tó</a:t>
                      </a:r>
                      <a:endParaRPr lang="hu-HU" sz="1000" dirty="0"/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Nagycenk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Ikva-középső</a:t>
                      </a:r>
                      <a:endParaRPr lang="hu-HU" sz="1000" dirty="0"/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Sopron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Ikva-felső és</a:t>
                      </a:r>
                      <a:r>
                        <a:rPr lang="hu-HU" sz="1000" baseline="0" dirty="0" smtClean="0"/>
                        <a:t> Sós-patak</a:t>
                      </a:r>
                      <a:endParaRPr lang="hu-HU" sz="1000" dirty="0"/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Gyermely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Únyi-patak felső és mellékágai</a:t>
                      </a:r>
                      <a:endParaRPr lang="hu-HU" sz="1000" dirty="0"/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Epöl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Únyi-patak felső és mellékágai</a:t>
                      </a:r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Tát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Únyi-patak alsó</a:t>
                      </a:r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Sárisáp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Únyi-patak</a:t>
                      </a:r>
                      <a:r>
                        <a:rPr lang="hu-HU" sz="1000" baseline="0" dirty="0" smtClean="0"/>
                        <a:t> alsó</a:t>
                      </a:r>
                      <a:endParaRPr lang="hu-HU" sz="1000" dirty="0" smtClean="0"/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Tarján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Szent-László víz felső</a:t>
                      </a:r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Tardos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err="1" smtClean="0"/>
                        <a:t>Bikol-patak</a:t>
                      </a:r>
                      <a:endParaRPr lang="hu-HU" sz="1000" dirty="0" smtClean="0"/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Tét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err="1" smtClean="0"/>
                        <a:t>Csángota-ér</a:t>
                      </a:r>
                      <a:r>
                        <a:rPr lang="hu-HU" sz="1000" dirty="0" smtClean="0"/>
                        <a:t> és Szalmavári-árok</a:t>
                      </a:r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Leányvár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Kenyérmezei-patak és mellékága</a:t>
                      </a:r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Tata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Által-ér alsó</a:t>
                      </a:r>
                    </a:p>
                  </a:txBody>
                  <a:tcPr/>
                </a:tc>
              </a:tr>
              <a:tr h="299020"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Szomód</a:t>
                      </a:r>
                      <a:endParaRPr lang="hu-H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Által-ér alsó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5197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11752" r="1957" b="2687"/>
          <a:stretch/>
        </p:blipFill>
        <p:spPr>
          <a:xfrm>
            <a:off x="282961" y="1326772"/>
            <a:ext cx="8686800" cy="553609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97726" y="42109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Vízfolyások kommunális szennyvíz terhelése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0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2528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79512" y="1915091"/>
            <a:ext cx="4680520" cy="4178205"/>
          </a:xfrm>
        </p:spPr>
        <p:txBody>
          <a:bodyPr>
            <a:norm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A 17 település alkotta kistérségben 4 település (Kisbér, Ászár, Császár-Szákszend és Bakonyszombathely) rendelkezik közel teljes körű szennyvízelvezető hálózattal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1400" dirty="0" smtClean="0"/>
              <a:t>KEOP pályázati forrásból 4 agglomeráció fejlesztése van folyamatban (</a:t>
            </a:r>
            <a:r>
              <a:rPr lang="hu-HU" sz="1400" u="sng" dirty="0" smtClean="0"/>
              <a:t>ellátatlan</a:t>
            </a:r>
            <a:r>
              <a:rPr lang="hu-HU" sz="1400" dirty="0" smtClean="0"/>
              <a:t>):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sz="1200" u="sng" dirty="0"/>
              <a:t>Csép</a:t>
            </a:r>
            <a:r>
              <a:rPr lang="hu-HU" sz="1200" dirty="0"/>
              <a:t>, </a:t>
            </a:r>
            <a:r>
              <a:rPr lang="hu-HU" sz="1200" u="sng" dirty="0"/>
              <a:t>Ete</a:t>
            </a:r>
            <a:r>
              <a:rPr lang="hu-HU" sz="1200" dirty="0"/>
              <a:t>, </a:t>
            </a:r>
            <a:r>
              <a:rPr lang="hu-HU" sz="1200" u="sng" dirty="0"/>
              <a:t>Tárkány </a:t>
            </a:r>
            <a:endParaRPr lang="hu-HU" sz="12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hu-HU" sz="1200" dirty="0"/>
              <a:t>Kisbér (Ászár, </a:t>
            </a:r>
            <a:r>
              <a:rPr lang="hu-HU" sz="1200" u="sng" dirty="0"/>
              <a:t>Bakonysárkány</a:t>
            </a:r>
            <a:r>
              <a:rPr lang="hu-HU" sz="1200" dirty="0"/>
              <a:t>, </a:t>
            </a:r>
            <a:r>
              <a:rPr lang="hu-HU" sz="1200" u="sng" dirty="0"/>
              <a:t>Vérteskethely</a:t>
            </a:r>
            <a:r>
              <a:rPr lang="hu-HU" sz="1200" dirty="0"/>
              <a:t>)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sz="1200" dirty="0"/>
              <a:t>Bakonyszombathely (</a:t>
            </a:r>
            <a:r>
              <a:rPr lang="hu-HU" sz="1200" u="sng" dirty="0"/>
              <a:t>Bársonyos</a:t>
            </a:r>
            <a:r>
              <a:rPr lang="hu-HU" sz="1200" dirty="0"/>
              <a:t>, </a:t>
            </a:r>
            <a:r>
              <a:rPr lang="hu-HU" sz="1200" u="sng" dirty="0"/>
              <a:t>Kerékteleki</a:t>
            </a:r>
            <a:r>
              <a:rPr lang="hu-HU" sz="1200" dirty="0"/>
              <a:t>)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sz="1200" u="sng" dirty="0" smtClean="0"/>
              <a:t>Bakonybánk-Réde</a:t>
            </a:r>
            <a:r>
              <a:rPr lang="hu-HU" sz="1200" dirty="0" smtClean="0"/>
              <a:t> </a:t>
            </a:r>
            <a:endParaRPr lang="hu-HU" sz="1200" dirty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Önerőből Ácsteszér község szennyvíz elvezető- és tisztító rendszere épült meg.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u="sng" dirty="0" smtClean="0"/>
              <a:t>2014:</a:t>
            </a:r>
            <a:r>
              <a:rPr lang="hu-HU" sz="1400" dirty="0" smtClean="0"/>
              <a:t> ÉDV </a:t>
            </a:r>
            <a:r>
              <a:rPr lang="hu-HU" sz="1400" dirty="0" err="1" smtClean="0"/>
              <a:t>Zrt</a:t>
            </a:r>
            <a:r>
              <a:rPr lang="hu-HU" sz="1400" dirty="0" smtClean="0"/>
              <a:t>. átvette üzemeltetésre Ácsteszér és Réde-Bakonybánk szennyvízrendszerét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u="sng" dirty="0" smtClean="0"/>
              <a:t>2015:</a:t>
            </a:r>
            <a:r>
              <a:rPr lang="hu-HU" sz="1400" dirty="0" smtClean="0"/>
              <a:t> ÉDV </a:t>
            </a:r>
            <a:r>
              <a:rPr lang="hu-HU" sz="1400" dirty="0" err="1" smtClean="0"/>
              <a:t>Zrt</a:t>
            </a:r>
            <a:r>
              <a:rPr lang="hu-HU" sz="1400" dirty="0" smtClean="0"/>
              <a:t>. üzemelteti majd az elkészülő </a:t>
            </a:r>
            <a:r>
              <a:rPr lang="hu-HU" sz="1400" dirty="0" err="1" smtClean="0"/>
              <a:t>Kisbér-Bakonysárkány-Vérteskethely</a:t>
            </a:r>
            <a:r>
              <a:rPr lang="hu-HU" sz="1400" dirty="0"/>
              <a:t> </a:t>
            </a:r>
            <a:r>
              <a:rPr lang="hu-HU" sz="1400" dirty="0" smtClean="0"/>
              <a:t>valamint </a:t>
            </a:r>
            <a:r>
              <a:rPr lang="hu-HU" sz="1400" dirty="0" err="1" smtClean="0"/>
              <a:t>Ete-Csép-Tárkány</a:t>
            </a:r>
            <a:r>
              <a:rPr lang="hu-HU" sz="1400" dirty="0" smtClean="0"/>
              <a:t> szennyvízelvezető- és tisztító rendszerét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7504" y="476672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Vízfolyások kommunális szennyvíz terhelése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" name="Cím 3"/>
          <p:cNvSpPr txBox="1">
            <a:spLocks/>
          </p:cNvSpPr>
          <p:nvPr/>
        </p:nvSpPr>
        <p:spPr>
          <a:xfrm>
            <a:off x="600389" y="116632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26008"/>
            <a:ext cx="3939548" cy="29546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251521" y="1268760"/>
            <a:ext cx="857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Kisbér kistérség ellátatlan agglomeráció szennyvíztisztítás megoldása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/>
              <a:t>1-5 Cuha és </a:t>
            </a:r>
            <a:r>
              <a:rPr lang="hu-HU" dirty="0" err="1"/>
              <a:t>Concó</a:t>
            </a:r>
            <a:r>
              <a:rPr lang="hu-HU" dirty="0"/>
              <a:t> alegység)</a:t>
            </a:r>
          </a:p>
        </p:txBody>
      </p:sp>
    </p:spTree>
    <p:extLst>
      <p:ext uri="{BB962C8B-B14F-4D97-AF65-F5344CB8AC3E}">
        <p14:creationId xmlns:p14="http://schemas.microsoft.com/office/powerpoint/2010/main" val="11140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67544" y="2192090"/>
            <a:ext cx="8361312" cy="4549278"/>
          </a:xfrm>
        </p:spPr>
        <p:txBody>
          <a:bodyPr>
            <a:norm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A termelőszövetkezetek melléküzemági tevékenysége számos helyen a privatizációt követően is folytatódott.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A térségben a települések többsége rendelkezik szennyvíztisztítóval, de a rákötések aránya elmarad az elvárható szinttől.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A bezárt, és a tovább működő telephelyek és azok hulladéklerakói, valamint a kibocsátott szennyvizek miatt a vízfolyások iszapjában a felhalmozódott szennyezések a mai napig akadályozzák a jó ökológiai állapot elérését.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Az </a:t>
            </a:r>
            <a:r>
              <a:rPr lang="hu-HU" sz="1400" dirty="0" err="1" smtClean="0"/>
              <a:t>Unyi-patak</a:t>
            </a:r>
            <a:r>
              <a:rPr lang="hu-HU" sz="1400" dirty="0" smtClean="0"/>
              <a:t> felső </a:t>
            </a:r>
            <a:r>
              <a:rPr lang="hu-HU" sz="1400" dirty="0"/>
              <a:t>és </a:t>
            </a:r>
            <a:r>
              <a:rPr lang="hu-HU" sz="1400" dirty="0" smtClean="0"/>
              <a:t>mellékágai valamint az </a:t>
            </a:r>
            <a:r>
              <a:rPr lang="hu-HU" sz="1400" dirty="0" err="1" smtClean="0"/>
              <a:t>Unyi-patak</a:t>
            </a:r>
            <a:r>
              <a:rPr lang="hu-HU" sz="1400" dirty="0" smtClean="0"/>
              <a:t> alsó mérsékelt besorolást, míg a Kenyérmezei-patak gyenge besorolást kapott.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7504" y="476672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Vízfolyások ipari szennyvíz terhelése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" name="Cím 3"/>
          <p:cNvSpPr txBox="1">
            <a:spLocks/>
          </p:cNvSpPr>
          <p:nvPr/>
        </p:nvSpPr>
        <p:spPr>
          <a:xfrm>
            <a:off x="600389" y="116632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1" y="1268760"/>
            <a:ext cx="8577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hu-HU" dirty="0" smtClean="0"/>
              <a:t>Korábbi antropogén hatások, felhagyott ipar által hátrahagyott szennyező anyagok potenciális szennyező források (</a:t>
            </a:r>
            <a:r>
              <a:rPr lang="hu-HU" dirty="0" err="1" smtClean="0"/>
              <a:t>Unyi-patak</a:t>
            </a:r>
            <a:r>
              <a:rPr lang="hu-HU" dirty="0" smtClean="0"/>
              <a:t>, Kenyérmezei-patak és mellékágai)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43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97726" y="42109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Vízfolyások ipari szennyvíz terhelése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0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11905" r="2065" b="2995"/>
          <a:stretch/>
        </p:blipFill>
        <p:spPr>
          <a:xfrm>
            <a:off x="244085" y="1268760"/>
            <a:ext cx="8782633" cy="55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79512" y="5661248"/>
            <a:ext cx="8496944" cy="1008112"/>
          </a:xfrm>
        </p:spPr>
        <p:txBody>
          <a:bodyPr>
            <a:norm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hu-HU" sz="1600" u="sng" dirty="0" smtClean="0"/>
              <a:t>Forrása: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u="sng" dirty="0" smtClean="0"/>
              <a:t>Területhasználat:</a:t>
            </a:r>
            <a:r>
              <a:rPr lang="hu-HU" dirty="0" smtClean="0"/>
              <a:t> </a:t>
            </a:r>
            <a:r>
              <a:rPr lang="hu-HU" dirty="0"/>
              <a:t>szántó és a vegyes mezőgazdasági művelésű területek aránya nagyobb, mint 50%. </a:t>
            </a:r>
            <a:endParaRPr lang="hu-HU" dirty="0" smtClean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dirty="0" smtClean="0"/>
              <a:t>Nem teljes körűen csatornázott települések, településrészek. Pl.: Holt-Marcal partján az üdülők csatornázottsága nem megoldott.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hu-HU" dirty="0" smtClean="0"/>
          </a:p>
          <a:p>
            <a:pPr lvl="1" algn="just"/>
            <a:endParaRPr lang="hu-HU" sz="1400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29585" y="43204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Diffúz terhelések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1905" r="2028" b="2841"/>
          <a:stretch/>
        </p:blipFill>
        <p:spPr>
          <a:xfrm>
            <a:off x="1216805" y="1268794"/>
            <a:ext cx="6690833" cy="426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23528" y="1628800"/>
            <a:ext cx="8568952" cy="5040560"/>
          </a:xfrm>
        </p:spPr>
        <p:txBody>
          <a:bodyPr>
            <a:norm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hu-HU" sz="1800" b="1" dirty="0" smtClean="0"/>
              <a:t>Probléma:</a:t>
            </a:r>
            <a:r>
              <a:rPr lang="hu-HU" sz="1800" dirty="0" smtClean="0"/>
              <a:t> diffúz tápanyag és </a:t>
            </a:r>
            <a:r>
              <a:rPr lang="hu-HU" sz="1800" dirty="0" err="1" smtClean="0"/>
              <a:t>szervesanyag</a:t>
            </a:r>
            <a:r>
              <a:rPr lang="hu-HU" sz="1800" dirty="0" smtClean="0"/>
              <a:t> terhelés főleg a kisvízfolyások mentén, bemosódás az erózió-érzékeny területeken.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hu-H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800" b="1" dirty="0" smtClean="0"/>
              <a:t>Oka:</a:t>
            </a:r>
            <a:r>
              <a:rPr lang="hu-HU" sz="1800" dirty="0" smtClean="0"/>
              <a:t> nem megfelelően kialakított védősávok, vagy azok teljes hiánya; </a:t>
            </a:r>
            <a:r>
              <a:rPr lang="hu-HU" sz="1800" dirty="0" err="1" smtClean="0"/>
              <a:t>mederélig</a:t>
            </a:r>
            <a:r>
              <a:rPr lang="hu-HU" sz="1800" dirty="0" smtClean="0"/>
              <a:t> történő művelés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hu-H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800" b="1" dirty="0" smtClean="0"/>
              <a:t>Megoldás:</a:t>
            </a:r>
            <a:r>
              <a:rPr lang="hu-HU" sz="1800" dirty="0" smtClean="0"/>
              <a:t>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/>
              <a:t>J</a:t>
            </a:r>
            <a:r>
              <a:rPr lang="hu-HU" sz="1400" dirty="0" smtClean="0"/>
              <a:t>ó mezőgazdasági gyakorlat, vízvédelmi </a:t>
            </a:r>
            <a:r>
              <a:rPr lang="hu-HU" sz="1400" dirty="0" err="1" smtClean="0"/>
              <a:t>puffersávok</a:t>
            </a:r>
            <a:r>
              <a:rPr lang="hu-HU" sz="1400" dirty="0" smtClean="0"/>
              <a:t> kialakítása, érzékeny területeken megfelelő művelési ág és mód váltása.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Csatornázott területek nagyságának növelése.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hu-HU" sz="1400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29585" y="43204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Diffúz terhelések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5358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47675" y="296863"/>
            <a:ext cx="8308975" cy="433387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altLang="hu-HU" sz="3200" cap="none" dirty="0" smtClean="0">
                <a:latin typeface="Arial" charset="0"/>
                <a:cs typeface="Arial" charset="0"/>
              </a:rPr>
              <a:t>A jelentős vízgazdálkodási problémák</a:t>
            </a:r>
          </a:p>
        </p:txBody>
      </p:sp>
      <p:sp>
        <p:nvSpPr>
          <p:cNvPr id="27651" name="Tartalom helye 2"/>
          <p:cNvSpPr>
            <a:spLocks noGrp="1"/>
          </p:cNvSpPr>
          <p:nvPr>
            <p:ph idx="4294967295"/>
          </p:nvPr>
        </p:nvSpPr>
        <p:spPr>
          <a:xfrm>
            <a:off x="250825" y="1484313"/>
            <a:ext cx="8505825" cy="4999037"/>
          </a:xfrm>
        </p:spPr>
        <p:txBody>
          <a:bodyPr lIns="90000" tIns="46800" rIns="90000" bIns="46800">
            <a:normAutofit fontScale="92500" lnSpcReduction="10000"/>
          </a:bodyPr>
          <a:lstStyle/>
          <a:p>
            <a:pPr algn="just" defTabSz="457200">
              <a:spcBef>
                <a:spcPts val="0"/>
              </a:spcBef>
              <a:buFont typeface="Wingdings" pitchFamily="2" charset="2"/>
              <a:buChar char="Ø"/>
            </a:pPr>
            <a:r>
              <a:rPr lang="hu-HU" sz="2200" dirty="0" smtClean="0">
                <a:latin typeface="Arial" charset="0"/>
                <a:cs typeface="Arial" charset="0"/>
              </a:rPr>
              <a:t>A VKI előírja a </a:t>
            </a:r>
            <a:r>
              <a:rPr lang="hu-HU" sz="22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jelentős vízgazdálkodási problémák (JVP) </a:t>
            </a:r>
            <a:r>
              <a:rPr lang="hu-HU" sz="2200" dirty="0" smtClean="0">
                <a:latin typeface="Arial" charset="0"/>
                <a:cs typeface="Arial" charset="0"/>
              </a:rPr>
              <a:t>közbenső felülvizsgálatát.</a:t>
            </a:r>
          </a:p>
          <a:p>
            <a:pPr marL="0" indent="0" algn="just" defTabSz="457200">
              <a:spcBef>
                <a:spcPts val="0"/>
              </a:spcBef>
              <a:buNone/>
            </a:pPr>
            <a:endParaRPr lang="hu-HU" sz="2200" dirty="0" smtClean="0">
              <a:latin typeface="Arial" charset="0"/>
              <a:cs typeface="Arial" charset="0"/>
            </a:endParaRPr>
          </a:p>
          <a:p>
            <a:pPr algn="just" defTabSz="457200">
              <a:spcBef>
                <a:spcPts val="0"/>
              </a:spcBef>
              <a:buFont typeface="Wingdings" pitchFamily="2" charset="2"/>
              <a:buChar char="Ø"/>
            </a:pPr>
            <a:r>
              <a:rPr lang="hu-HU" altLang="hu-HU" sz="2200" dirty="0" smtClean="0">
                <a:latin typeface="Arial" charset="0"/>
                <a:cs typeface="Arial" charset="0"/>
              </a:rPr>
              <a:t>A JVP célja, hogy a vízgyűjtő-gazdálkodási terv (VGT) megfelelő, </a:t>
            </a:r>
            <a:r>
              <a:rPr lang="hu-HU" altLang="hu-HU" sz="2200" b="1" dirty="0" smtClean="0">
                <a:latin typeface="Arial" charset="0"/>
                <a:cs typeface="Arial" charset="0"/>
              </a:rPr>
              <a:t>problémaorientált intézkedéseket</a:t>
            </a:r>
            <a:r>
              <a:rPr lang="hu-HU" altLang="hu-HU" sz="2200" dirty="0" smtClean="0">
                <a:latin typeface="Arial" charset="0"/>
                <a:cs typeface="Arial" charset="0"/>
              </a:rPr>
              <a:t> tartalmazzon.</a:t>
            </a:r>
          </a:p>
          <a:p>
            <a:pPr marL="0" indent="0" algn="just" defTabSz="457200">
              <a:spcBef>
                <a:spcPts val="0"/>
              </a:spcBef>
              <a:buNone/>
            </a:pPr>
            <a:endParaRPr lang="hu-HU" altLang="hu-HU" sz="2200" dirty="0" smtClean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200" dirty="0">
                <a:latin typeface="Arial" charset="0"/>
                <a:cs typeface="Arial" charset="0"/>
              </a:rPr>
              <a:t>A </a:t>
            </a:r>
            <a:r>
              <a:rPr lang="hu-HU" sz="2200" b="1" dirty="0">
                <a:latin typeface="Arial" charset="0"/>
                <a:cs typeface="Arial" charset="0"/>
              </a:rPr>
              <a:t>jelentős vízgazdálkodási kérdések dokumentumai </a:t>
            </a:r>
            <a:r>
              <a:rPr lang="hu-HU" sz="2200" dirty="0">
                <a:latin typeface="Arial" charset="0"/>
                <a:cs typeface="Arial" charset="0"/>
              </a:rPr>
              <a:t>2014-ben elkészültek.</a:t>
            </a:r>
          </a:p>
          <a:p>
            <a:pPr>
              <a:spcBef>
                <a:spcPts val="0"/>
              </a:spcBef>
              <a:buFont typeface="Arial" charset="0"/>
              <a:buNone/>
            </a:pPr>
            <a:endParaRPr lang="hu-HU" sz="2200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200" dirty="0">
                <a:latin typeface="Arial" charset="0"/>
                <a:cs typeface="Arial" charset="0"/>
              </a:rPr>
              <a:t>Az ÉDUVIZIG működési területén a Duna részvízgyűjtőre és  7 db tervezési alegységre készült </a:t>
            </a:r>
            <a:r>
              <a:rPr lang="hu-HU" sz="2200" dirty="0" smtClean="0">
                <a:latin typeface="Arial" charset="0"/>
                <a:cs typeface="Arial" charset="0"/>
              </a:rPr>
              <a:t>JVK.</a:t>
            </a:r>
          </a:p>
          <a:p>
            <a:pPr marL="0" indent="0">
              <a:spcBef>
                <a:spcPts val="0"/>
              </a:spcBef>
              <a:buNone/>
            </a:pPr>
            <a:endParaRPr lang="hu-HU" sz="2200" dirty="0" smtClean="0">
              <a:latin typeface="Arial" charset="0"/>
              <a:cs typeface="Arial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r>
              <a:rPr lang="hu-HU" sz="2200" dirty="0" smtClean="0">
                <a:latin typeface="Arial" charset="0"/>
                <a:cs typeface="Arial" charset="0"/>
              </a:rPr>
              <a:t>A </a:t>
            </a:r>
            <a:r>
              <a:rPr lang="hu-HU" sz="2200" dirty="0">
                <a:latin typeface="Arial" charset="0"/>
                <a:cs typeface="Arial" charset="0"/>
              </a:rPr>
              <a:t>JVK dokumentumokat </a:t>
            </a:r>
            <a:r>
              <a:rPr lang="hu-HU" sz="2200" b="1" dirty="0">
                <a:latin typeface="Arial" charset="0"/>
                <a:cs typeface="Arial" charset="0"/>
              </a:rPr>
              <a:t>2014. november</a:t>
            </a:r>
            <a:r>
              <a:rPr lang="hu-HU" sz="2200" dirty="0">
                <a:latin typeface="Arial" charset="0"/>
                <a:cs typeface="Arial" charset="0"/>
              </a:rPr>
              <a:t> </a:t>
            </a:r>
            <a:r>
              <a:rPr lang="hu-HU" sz="2200" dirty="0" smtClean="0">
                <a:latin typeface="Arial" charset="0"/>
                <a:cs typeface="Arial" charset="0"/>
              </a:rPr>
              <a:t>hónapban </a:t>
            </a:r>
            <a:r>
              <a:rPr lang="hu-HU" sz="2200" dirty="0">
                <a:latin typeface="Arial" charset="0"/>
                <a:cs typeface="Arial" charset="0"/>
              </a:rPr>
              <a:t>publikáltuk a </a:t>
            </a:r>
            <a:r>
              <a:rPr lang="hu-HU" sz="2200" dirty="0" err="1">
                <a:latin typeface="Arial" charset="0"/>
                <a:cs typeface="Arial" charset="0"/>
                <a:hlinkClick r:id="rId3"/>
              </a:rPr>
              <a:t>www.vizeink.hu</a:t>
            </a:r>
            <a:r>
              <a:rPr lang="hu-HU" sz="2200" dirty="0">
                <a:latin typeface="Arial" charset="0"/>
                <a:cs typeface="Arial" charset="0"/>
              </a:rPr>
              <a:t> honlapon.</a:t>
            </a:r>
          </a:p>
          <a:p>
            <a:pPr>
              <a:spcBef>
                <a:spcPts val="0"/>
              </a:spcBef>
              <a:buFont typeface="Arial" charset="0"/>
              <a:buNone/>
            </a:pPr>
            <a:endParaRPr lang="hu-HU" sz="2200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200" dirty="0">
                <a:latin typeface="Arial" charset="0"/>
                <a:cs typeface="Arial" charset="0"/>
              </a:rPr>
              <a:t>A JVK dokumentumokra </a:t>
            </a:r>
            <a:r>
              <a:rPr lang="hu-HU" sz="2200" b="1" dirty="0">
                <a:latin typeface="Arial" charset="0"/>
                <a:cs typeface="Arial" charset="0"/>
              </a:rPr>
              <a:t>2015. május 30-ig</a:t>
            </a:r>
            <a:r>
              <a:rPr lang="hu-HU" sz="2200" dirty="0">
                <a:latin typeface="Arial" charset="0"/>
                <a:cs typeface="Arial" charset="0"/>
              </a:rPr>
              <a:t> </a:t>
            </a:r>
            <a:r>
              <a:rPr lang="hu-HU" sz="2200" dirty="0" smtClean="0">
                <a:latin typeface="Arial" charset="0"/>
                <a:cs typeface="Arial" charset="0"/>
              </a:rPr>
              <a:t>lehetett </a:t>
            </a:r>
            <a:r>
              <a:rPr lang="hu-HU" sz="2200" dirty="0">
                <a:latin typeface="Arial" charset="0"/>
                <a:cs typeface="Arial" charset="0"/>
              </a:rPr>
              <a:t>észrevételeket küldeni</a:t>
            </a:r>
            <a:endParaRPr lang="hu-HU" altLang="hu-HU" sz="2200" dirty="0" smtClean="0">
              <a:latin typeface="Arial" charset="0"/>
              <a:cs typeface="Arial" charset="0"/>
            </a:endParaRPr>
          </a:p>
          <a:p>
            <a:pPr marL="0" indent="0" algn="just" defTabSz="457200">
              <a:lnSpc>
                <a:spcPct val="150000"/>
              </a:lnSpc>
              <a:buNone/>
            </a:pPr>
            <a:endParaRPr lang="hu-HU" altLang="hu-HU" sz="28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8280920" cy="5445224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/>
              <a:t>A múlt század végén a mezőgazdasági területek növelése érdekében kerültek kiépítésre a hansági belvízelvezető rendszerek. </a:t>
            </a:r>
            <a:r>
              <a:rPr lang="hu-HU" sz="1600" dirty="0" smtClean="0"/>
              <a:t>Az </a:t>
            </a:r>
            <a:r>
              <a:rPr lang="hu-HU" sz="1600" dirty="0"/>
              <a:t>utóbbi években azonban a mezőgazdasági igények háttérbe szorulásával felértékelődött a vízminőség </a:t>
            </a:r>
            <a:r>
              <a:rPr lang="hu-HU" sz="1600" dirty="0" smtClean="0"/>
              <a:t>védelmének és a </a:t>
            </a:r>
            <a:r>
              <a:rPr lang="hu-HU" sz="1600" dirty="0"/>
              <a:t>természetes élővilág </a:t>
            </a:r>
            <a:r>
              <a:rPr lang="hu-HU" sz="1600" dirty="0" smtClean="0"/>
              <a:t>megóvásának a </a:t>
            </a:r>
            <a:r>
              <a:rPr lang="hu-HU" sz="1600" dirty="0"/>
              <a:t>jelentősége. </a:t>
            </a:r>
            <a:endParaRPr lang="hu-HU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dirty="0"/>
              <a:t>természetvédelem a vízgazdálkodással szemben új követelményeket támasztott. A védetté vált vizes élőhelyeken, illetve élőhely rekonstrukciók területén megjelent az állat- és növényvilág számára nélkülözhetetlen élővíz </a:t>
            </a:r>
            <a:r>
              <a:rPr lang="hu-HU" sz="1600" dirty="0" smtClean="0"/>
              <a:t>víz­visszatartásának igénye</a:t>
            </a:r>
            <a:r>
              <a:rPr lang="hu-HU" sz="1600" dirty="0"/>
              <a:t>. </a:t>
            </a:r>
            <a:endParaRPr lang="hu-HU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dirty="0"/>
              <a:t>mezőgazdasági ágazat a vízgazdálkodással szemben támasztott </a:t>
            </a:r>
            <a:r>
              <a:rPr lang="hu-HU" sz="1600" dirty="0" err="1"/>
              <a:t>belvízelvezetési</a:t>
            </a:r>
            <a:r>
              <a:rPr lang="hu-HU" sz="1600" dirty="0"/>
              <a:t> követelménye ellentétbe került a természetvédelmi ágazat vízvisszatartási követelményével</a:t>
            </a:r>
            <a:r>
              <a:rPr lang="hu-HU" sz="16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/>
              <a:t>01.15. számú Kapuvár-Hansági belvízvédelmi szakasz Szegedi belvízi </a:t>
            </a:r>
            <a:r>
              <a:rPr lang="hu-HU" sz="1600" dirty="0" err="1" smtClean="0"/>
              <a:t>öblözete</a:t>
            </a:r>
            <a:r>
              <a:rPr lang="hu-HU" sz="1600" dirty="0" smtClean="0"/>
              <a:t>: ezek </a:t>
            </a:r>
            <a:r>
              <a:rPr lang="hu-HU" sz="1600" dirty="0"/>
              <a:t>a vízgazdálkodási ellentétek jól megfigyelhetőek </a:t>
            </a:r>
            <a:r>
              <a:rPr lang="hu-HU" sz="1600" dirty="0" smtClean="0"/>
              <a:t>ezen a területen. </a:t>
            </a:r>
            <a:r>
              <a:rPr lang="hu-HU" sz="1600" dirty="0"/>
              <a:t>Az </a:t>
            </a:r>
            <a:r>
              <a:rPr lang="hu-HU" sz="1600" dirty="0" err="1"/>
              <a:t>öblözetben</a:t>
            </a:r>
            <a:r>
              <a:rPr lang="hu-HU" sz="1600" dirty="0"/>
              <a:t> a belvizeket a Szegedi-csatorna gyűjti össze. A csatorna felső és alsó szakasza menti mezőgazdasági területek közé ékelődtek be a – csatorna középső szakasza mentén elhelyezkedő – Dél-Hansági természet­védelmi területek, így a felső és alsó szakaszon a káros vizek levezetése jelenik meg igényként, míg a középső szakaszon a víz visszatartása.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/>
              <a:t>Hansági </a:t>
            </a:r>
            <a:r>
              <a:rPr lang="hu-HU" sz="1600" dirty="0" smtClean="0"/>
              <a:t>erdőterületek: hasonlóan </a:t>
            </a:r>
            <a:r>
              <a:rPr lang="hu-HU" sz="1600" dirty="0"/>
              <a:t>ellentétes vízgazdálkodási igények jelennek meg az erdőgazdálkodás és a természetvédelem </a:t>
            </a:r>
            <a:r>
              <a:rPr lang="hu-HU" sz="1600" dirty="0" smtClean="0"/>
              <a:t>részéről.  </a:t>
            </a:r>
            <a:endParaRPr lang="hu-HU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/>
              <a:t>A jelenlegi vízrendszer az ellentétes igények térbeni és időbeni kielégítésére alkalmatlan és ezzel jelentős vízgazdálkodási problémát okoz a térségben.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hu-HU" sz="1600" dirty="0"/>
          </a:p>
          <a:p>
            <a:pPr lvl="1" algn="just"/>
            <a:endParaRPr lang="hu-HU" sz="1400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97726" y="336917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>
                <a:solidFill>
                  <a:schemeClr val="bg1"/>
                </a:solidFill>
              </a:rPr>
              <a:t>A jelenlegi területhasználatból származó </a:t>
            </a:r>
            <a:r>
              <a:rPr lang="hu-HU" b="1" dirty="0" smtClean="0">
                <a:solidFill>
                  <a:schemeClr val="bg1"/>
                </a:solidFill>
              </a:rPr>
              <a:t>belvíz-elvezetési </a:t>
            </a:r>
            <a:r>
              <a:rPr lang="hu-HU" b="1" dirty="0">
                <a:solidFill>
                  <a:schemeClr val="bg1"/>
                </a:solidFill>
              </a:rPr>
              <a:t>gyakorlat sok esetben ellentétben áll a természetvédelmi igényekkel </a:t>
            </a:r>
            <a:r>
              <a:rPr lang="hu-HU" b="1" dirty="0" smtClean="0">
                <a:solidFill>
                  <a:schemeClr val="bg1"/>
                </a:solidFill>
              </a:rPr>
              <a:t>(Hanság)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7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7093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8280920" cy="5184576"/>
          </a:xfrm>
        </p:spPr>
        <p:txBody>
          <a:bodyPr>
            <a:norm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hu-HU" sz="1800" dirty="0" smtClean="0"/>
              <a:t>Megváltozott hidrológiai viszonyok: áramló vízből állóvíz lesz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800" dirty="0" smtClean="0"/>
              <a:t>Megváltozott morfológiai viszonyok: mederfenék, mederaljzat változás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800" dirty="0" smtClean="0"/>
              <a:t>Megváltozott fauna: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/>
              <a:t>A</a:t>
            </a:r>
            <a:r>
              <a:rPr lang="hu-HU" sz="1400" dirty="0" smtClean="0"/>
              <a:t>z áramló vizet kedvelő halfajok eltűnnek az álló víztérből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Halgazdálkodás, halastavak esetében haltelepítések: nem csak őshonos fajok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800" dirty="0" smtClean="0"/>
              <a:t>Hosszirányú átjárhatóság nem megoldott: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Leginkább a völgyzárógátas halastavak és tározók esetében jelentkezik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Megkerülő csatornák nem </a:t>
            </a:r>
            <a:r>
              <a:rPr lang="hu-HU" sz="1400" dirty="0"/>
              <a:t>é</a:t>
            </a:r>
            <a:r>
              <a:rPr lang="hu-HU" sz="1400" dirty="0" smtClean="0"/>
              <a:t>pülnek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hu-HU" sz="1400" dirty="0" smtClean="0"/>
              <a:t>Hallépcső nem megoldás ebben az esetben kisvízfolyásokon (nincs elegendő vízkészlet a hallépcső és a halastó igényének a kiszolgálására is)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hu-HU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sz="1800" dirty="0" err="1" smtClean="0"/>
              <a:t>Halfaunisztikai</a:t>
            </a:r>
            <a:r>
              <a:rPr lang="hu-HU" sz="1800" dirty="0" smtClean="0"/>
              <a:t> vizsgálatok nem készültek az elmúlt </a:t>
            </a:r>
            <a:r>
              <a:rPr lang="hu-HU" sz="1800" dirty="0"/>
              <a:t>időszakban – megoldás: kiegészítő </a:t>
            </a:r>
            <a:r>
              <a:rPr lang="hu-HU" sz="1800" dirty="0" smtClean="0"/>
              <a:t>monitoring projekt keretében </a:t>
            </a:r>
            <a:r>
              <a:rPr lang="hu-HU" sz="1800" dirty="0" err="1" smtClean="0"/>
              <a:t>halmonitoring</a:t>
            </a:r>
            <a:r>
              <a:rPr lang="hu-HU" sz="1800" dirty="0" smtClean="0"/>
              <a:t> </a:t>
            </a:r>
            <a:r>
              <a:rPr lang="hu-HU" sz="1800" dirty="0"/>
              <a:t>vizsgálatok elvégzése (teljes </a:t>
            </a:r>
            <a:r>
              <a:rPr lang="hu-HU" sz="1800" dirty="0" err="1"/>
              <a:t>halmonitoring</a:t>
            </a:r>
            <a:r>
              <a:rPr lang="hu-HU" sz="1800" dirty="0"/>
              <a:t>, feltáró és releváns operatív pontok, 420 pont</a:t>
            </a:r>
            <a:r>
              <a:rPr lang="hu-HU" sz="1800" dirty="0" smtClean="0"/>
              <a:t>)</a:t>
            </a:r>
            <a:endParaRPr lang="hu-HU" sz="1800" dirty="0"/>
          </a:p>
          <a:p>
            <a:pPr marL="285750" indent="-285750" algn="just">
              <a:buFont typeface="Arial" pitchFamily="34" charset="0"/>
              <a:buChar char="•"/>
            </a:pPr>
            <a:endParaRPr lang="hu-HU" dirty="0" smtClean="0"/>
          </a:p>
          <a:p>
            <a:pPr lvl="1" algn="just"/>
            <a:endParaRPr lang="hu-HU" sz="1400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97726" y="336917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Halastavak hatása a vízfolyásokra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7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60546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12201" r="2769" b="16667"/>
          <a:stretch/>
        </p:blipFill>
        <p:spPr>
          <a:xfrm>
            <a:off x="19473" y="1844824"/>
            <a:ext cx="9074533" cy="4824536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8280920" cy="432048"/>
          </a:xfrm>
        </p:spPr>
        <p:txBody>
          <a:bodyPr>
            <a:norm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Érintett vízfolyások: </a:t>
            </a:r>
            <a:r>
              <a:rPr lang="hu-HU" sz="1600" dirty="0" err="1" smtClean="0"/>
              <a:t>Nagy-Pándzsa</a:t>
            </a:r>
            <a:r>
              <a:rPr lang="hu-HU" sz="1600" dirty="0" smtClean="0"/>
              <a:t>, Vezseny-ér, Cuha, </a:t>
            </a:r>
            <a:r>
              <a:rPr lang="hu-HU" sz="1600" dirty="0" err="1" smtClean="0"/>
              <a:t>Concó</a:t>
            </a:r>
            <a:r>
              <a:rPr lang="hu-HU" sz="1600" dirty="0" smtClean="0"/>
              <a:t>, Által-ér</a:t>
            </a:r>
          </a:p>
          <a:p>
            <a:pPr lvl="1" algn="just"/>
            <a:endParaRPr lang="hu-HU" sz="1400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97726" y="336917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u="sng" dirty="0" smtClean="0">
                <a:solidFill>
                  <a:schemeClr val="bg1"/>
                </a:solidFill>
              </a:rPr>
              <a:t>A VGT2-ben továbbra is megjelenő probléma: 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Halastavak hatása a vízfolyásokra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7" name="Cím 3"/>
          <p:cNvSpPr txBox="1">
            <a:spLocks/>
          </p:cNvSpPr>
          <p:nvPr/>
        </p:nvSpPr>
        <p:spPr>
          <a:xfrm>
            <a:off x="447989" y="0"/>
            <a:ext cx="822846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2000" cap="none" dirty="0" smtClean="0">
                <a:latin typeface="Arial" charset="0"/>
                <a:cs typeface="Arial" charset="0"/>
              </a:rPr>
              <a:t>Jelentős vízgazdálkodási problémák az ÉDUVIZIG területén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981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pPr algn="ctr"/>
            <a:r>
              <a:rPr lang="hu-HU" dirty="0" smtClean="0"/>
              <a:t>KÖSZÖNJÜK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eduvizig.hu/sites/default/files/logo_edukovizig_0_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81" y="5273968"/>
            <a:ext cx="600075" cy="584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2"/>
          <p:cNvSpPr txBox="1">
            <a:spLocks/>
          </p:cNvSpPr>
          <p:nvPr/>
        </p:nvSpPr>
        <p:spPr>
          <a:xfrm>
            <a:off x="580357" y="3263979"/>
            <a:ext cx="3517913" cy="2946278"/>
          </a:xfrm>
          <a:prstGeom prst="rect">
            <a:avLst/>
          </a:prstGeom>
        </p:spPr>
        <p:txBody>
          <a:bodyPr/>
          <a:lstStyle>
            <a:lvl1pPr defTabSz="4572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363" indent="-284163" defTabSz="45720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4572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4572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u-HU" sz="2200" dirty="0"/>
              <a:t>A tervezés a hajtóerő (Driver), a terhelés (</a:t>
            </a:r>
            <a:r>
              <a:rPr lang="hu-HU" sz="2200" dirty="0" err="1"/>
              <a:t>Pressure</a:t>
            </a:r>
            <a:r>
              <a:rPr lang="hu-HU" sz="2200" dirty="0"/>
              <a:t>), az állapot (Status), a hatás (</a:t>
            </a:r>
            <a:r>
              <a:rPr lang="hu-HU" sz="2200" dirty="0" err="1"/>
              <a:t>Impact</a:t>
            </a:r>
            <a:r>
              <a:rPr lang="hu-HU" sz="2200" dirty="0"/>
              <a:t>) </a:t>
            </a:r>
            <a:r>
              <a:rPr lang="hu-HU" sz="2200" b="1" dirty="0"/>
              <a:t>értékelése</a:t>
            </a:r>
            <a:r>
              <a:rPr lang="hu-HU" sz="2200" dirty="0"/>
              <a:t> alapján jut el az intézkedésig (</a:t>
            </a:r>
            <a:r>
              <a:rPr lang="hu-HU" sz="2200" dirty="0" err="1"/>
              <a:t>Response</a:t>
            </a:r>
            <a:r>
              <a:rPr lang="hu-HU" sz="2200" dirty="0" smtClean="0"/>
              <a:t>).</a:t>
            </a:r>
            <a:endParaRPr lang="hu-HU" altLang="hu-HU" sz="2800" dirty="0"/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11188" y="128588"/>
            <a:ext cx="8532812" cy="923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hu-HU" altLang="hu-HU" sz="2800" cap="none" dirty="0" smtClean="0">
                <a:latin typeface="Arial" charset="0"/>
                <a:cs typeface="Arial" charset="0"/>
              </a:rPr>
              <a:t>JVP elkészítésének módszertana</a:t>
            </a:r>
          </a:p>
        </p:txBody>
      </p:sp>
      <p:pic>
        <p:nvPicPr>
          <p:cNvPr id="30724" name="Picture 6" descr="dpsir_HU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0179" y="2924944"/>
            <a:ext cx="4591050" cy="36036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260492" y="3031411"/>
            <a:ext cx="40481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7818596" y="3588489"/>
            <a:ext cx="4048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r>
              <a:rPr lang="hu-HU" altLang="hu-HU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987065" y="5497948"/>
            <a:ext cx="3873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r>
              <a:rPr lang="hu-HU" altLang="hu-HU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4415631" y="5323681"/>
            <a:ext cx="3873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r>
              <a:rPr lang="hu-HU" altLang="hu-HU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281488" y="3621880"/>
            <a:ext cx="2682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r>
              <a:rPr lang="hu-HU" altLang="hu-HU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</a:t>
            </a:r>
          </a:p>
        </p:txBody>
      </p:sp>
      <p:sp>
        <p:nvSpPr>
          <p:cNvPr id="2" name="Téglalap 1"/>
          <p:cNvSpPr/>
          <p:nvPr/>
        </p:nvSpPr>
        <p:spPr>
          <a:xfrm>
            <a:off x="575061" y="1965854"/>
            <a:ext cx="6541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hu-HU" altLang="hu-HU" sz="2400" b="1" dirty="0">
                <a:solidFill>
                  <a:schemeClr val="tx2"/>
                </a:solidFill>
                <a:latin typeface="Calibri" pitchFamily="34" charset="0"/>
              </a:rPr>
              <a:t>DPSIR</a:t>
            </a:r>
            <a:r>
              <a:rPr lang="hu-HU" altLang="hu-HU" sz="2400" dirty="0">
                <a:solidFill>
                  <a:schemeClr val="tx2"/>
                </a:solidFill>
                <a:latin typeface="Calibri" pitchFamily="34" charset="0"/>
              </a:rPr>
              <a:t> – </a:t>
            </a:r>
            <a:r>
              <a:rPr lang="hu-HU" altLang="hu-HU" sz="2400" b="1" dirty="0">
                <a:solidFill>
                  <a:schemeClr val="tx2"/>
                </a:solidFill>
                <a:latin typeface="Calibri" pitchFamily="34" charset="0"/>
              </a:rPr>
              <a:t>Európai Környezetvédelmi Ügynökség</a:t>
            </a:r>
            <a:endParaRPr lang="hu-HU" sz="24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91275" y="2463279"/>
            <a:ext cx="7783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hu-H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DPSIR </a:t>
            </a:r>
            <a:r>
              <a:rPr lang="hu-H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 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</a:t>
            </a:r>
            <a:r>
              <a:rPr lang="hu-H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river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lang="hu-HU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ressure</a:t>
            </a:r>
            <a:r>
              <a:rPr lang="hu-H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</a:t>
            </a:r>
            <a:r>
              <a:rPr lang="hu-H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tatus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hu-HU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mpact</a:t>
            </a:r>
            <a:r>
              <a:rPr lang="hu-H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</a:t>
            </a:r>
            <a:r>
              <a:rPr lang="hu-HU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esponse</a:t>
            </a:r>
            <a:endParaRPr lang="hu-HU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39552" y="1315684"/>
            <a:ext cx="426342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hu-HU" sz="2400" b="1" dirty="0">
                <a:latin typeface="Arial" charset="0"/>
                <a:cs typeface="Arial" charset="0"/>
              </a:rPr>
              <a:t>Cél: a „jó állapot” elérése</a:t>
            </a:r>
          </a:p>
        </p:txBody>
      </p:sp>
    </p:spTree>
    <p:extLst>
      <p:ext uri="{BB962C8B-B14F-4D97-AF65-F5344CB8AC3E}">
        <p14:creationId xmlns:p14="http://schemas.microsoft.com/office/powerpoint/2010/main" val="21721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712968" cy="1152129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hu-HU" sz="3200" cap="none" dirty="0" smtClean="0">
                <a:latin typeface="Arial" charset="0"/>
                <a:cs typeface="Arial" charset="0"/>
              </a:rPr>
              <a:t>Megoldott </a:t>
            </a:r>
            <a:r>
              <a:rPr lang="hu-HU" sz="3200" cap="none" dirty="0" smtClean="0">
                <a:latin typeface="Arial" charset="0"/>
                <a:cs typeface="Arial" charset="0"/>
              </a:rPr>
              <a:t>problémák</a:t>
            </a:r>
            <a:endParaRPr lang="hu-HU" sz="32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402370" y="1212154"/>
            <a:ext cx="7914046" cy="5529214"/>
          </a:xfrm>
        </p:spPr>
        <p:txBody>
          <a:bodyPr lIns="90000" tIns="46800" rIns="90000" bIns="46800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hu-HU" sz="1500" b="1" i="1" u="sng" dirty="0"/>
              <a:t>Szigetközi hullámtéri és mentett oldali vízpótló </a:t>
            </a:r>
            <a:r>
              <a:rPr lang="hu-HU" sz="1500" b="1" i="1" u="sng" dirty="0" smtClean="0"/>
              <a:t>rendszer alsó szakaszának vízpótlása, hosszirányú átjárhatósága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500" b="1" dirty="0" smtClean="0">
                <a:solidFill>
                  <a:srgbClr val="FF0000"/>
                </a:solidFill>
              </a:rPr>
              <a:t>Megoldás</a:t>
            </a:r>
            <a:r>
              <a:rPr lang="hu-HU" sz="1500" b="1" dirty="0" smtClean="0"/>
              <a:t>: „Szigetközi mentett oldali és hullámtéri vízpótló rendszer </a:t>
            </a:r>
            <a:r>
              <a:rPr lang="hu-HU" sz="1500" b="1" dirty="0"/>
              <a:t>ökológiai célú </a:t>
            </a:r>
            <a:r>
              <a:rPr lang="hu-HU" sz="1500" b="1" dirty="0" smtClean="0"/>
              <a:t>továbbfejlesztése” </a:t>
            </a:r>
            <a:r>
              <a:rPr lang="hu-HU" sz="1500" dirty="0" smtClean="0"/>
              <a:t>című projekt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b="1" i="1" u="sng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500" b="1" i="1" u="sng" dirty="0" err="1" smtClean="0"/>
              <a:t>Nagy-Pándzsa</a:t>
            </a:r>
            <a:r>
              <a:rPr lang="hu-HU" sz="1500" b="1" i="1" u="sng" dirty="0" smtClean="0"/>
              <a:t> árvízlevezető képességének romlása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b="1" i="1" dirty="0" smtClean="0">
                <a:solidFill>
                  <a:srgbClr val="FF0000"/>
                </a:solidFill>
              </a:rPr>
              <a:t>Megoldás:</a:t>
            </a:r>
            <a:r>
              <a:rPr lang="hu-HU" sz="1400" b="1" i="1" dirty="0" smtClean="0"/>
              <a:t> </a:t>
            </a:r>
            <a:r>
              <a:rPr lang="hu-HU" sz="1400" b="1" dirty="0"/>
              <a:t>„</a:t>
            </a:r>
            <a:r>
              <a:rPr lang="hu-HU" sz="1400" b="1" dirty="0" err="1"/>
              <a:t>Nagy-Pándzsa</a:t>
            </a:r>
            <a:r>
              <a:rPr lang="hu-HU" sz="1400" b="1" dirty="0"/>
              <a:t> vízgyűjtő </a:t>
            </a:r>
            <a:r>
              <a:rPr lang="hu-HU" sz="1400" b="1" dirty="0" err="1"/>
              <a:t>revitalizációja</a:t>
            </a:r>
            <a:r>
              <a:rPr lang="hu-HU" sz="1400" b="1" dirty="0"/>
              <a:t> „ </a:t>
            </a:r>
            <a:r>
              <a:rPr lang="hu-HU" sz="1400" dirty="0"/>
              <a:t>projekt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b="1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500" b="1" i="1" u="sng" dirty="0" smtClean="0"/>
              <a:t>Marcal- árvízvédelmi védvonalak kiépítettségének hiánya</a:t>
            </a:r>
            <a:endParaRPr lang="hu-HU" sz="1500" b="1" i="1" u="sng" dirty="0"/>
          </a:p>
          <a:p>
            <a:pPr marL="0" indent="0">
              <a:buNone/>
            </a:pPr>
            <a:r>
              <a:rPr lang="hu-HU" sz="1400" b="1" dirty="0" smtClean="0">
                <a:solidFill>
                  <a:srgbClr val="FF0000"/>
                </a:solidFill>
              </a:rPr>
              <a:t>Megoldás: </a:t>
            </a:r>
            <a:r>
              <a:rPr lang="hu-HU" sz="1400" b="1" dirty="0" smtClean="0"/>
              <a:t>„Marcal jobb parti árvízvédelmi </a:t>
            </a:r>
            <a:r>
              <a:rPr lang="hu-HU" sz="1400" b="1" dirty="0" err="1" smtClean="0"/>
              <a:t>részöblözet</a:t>
            </a:r>
            <a:r>
              <a:rPr lang="hu-HU" sz="1400" b="1" dirty="0" smtClean="0"/>
              <a:t>  </a:t>
            </a:r>
            <a:r>
              <a:rPr lang="hu-HU" sz="1400" b="1" dirty="0" err="1" smtClean="0"/>
              <a:t>árvízvédelmi</a:t>
            </a:r>
            <a:r>
              <a:rPr lang="hu-HU" sz="1400" b="1" dirty="0" smtClean="0"/>
              <a:t> biztonságának javítása” </a:t>
            </a:r>
            <a:r>
              <a:rPr lang="hu-HU" sz="1400" dirty="0" smtClean="0"/>
              <a:t>projekt </a:t>
            </a:r>
          </a:p>
          <a:p>
            <a:pPr marL="0" indent="0">
              <a:buNone/>
            </a:pPr>
            <a:endParaRPr lang="hu-HU" sz="8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500" b="1" i="1" u="sng" dirty="0" smtClean="0"/>
              <a:t>Répce-alsó szakasz vízhiánya</a:t>
            </a:r>
          </a:p>
          <a:p>
            <a:pPr marL="0" indent="0">
              <a:buNone/>
            </a:pPr>
            <a:r>
              <a:rPr lang="hu-HU" sz="1400" b="1" dirty="0" smtClean="0">
                <a:solidFill>
                  <a:srgbClr val="FF0000"/>
                </a:solidFill>
              </a:rPr>
              <a:t>Megoldás: </a:t>
            </a:r>
            <a:r>
              <a:rPr lang="hu-HU" sz="1400" b="1" dirty="0" smtClean="0"/>
              <a:t>„A Répce, Rábca menti területek, vizes élőhelyek helyreállítása, vízellátása”</a:t>
            </a:r>
            <a:r>
              <a:rPr lang="hu-HU" sz="1400" b="1" dirty="0" smtClean="0">
                <a:solidFill>
                  <a:srgbClr val="FF0000"/>
                </a:solidFill>
              </a:rPr>
              <a:t>  </a:t>
            </a:r>
            <a:r>
              <a:rPr lang="hu-HU" sz="1400" dirty="0" smtClean="0"/>
              <a:t>című projekt keretében megvalósult kivitelezések</a:t>
            </a:r>
          </a:p>
          <a:p>
            <a:pPr marL="0" indent="0">
              <a:buNone/>
            </a:pPr>
            <a:endParaRPr lang="hu-HU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500" b="1" i="1" u="sng" dirty="0" smtClean="0"/>
              <a:t>Által-ér: nem </a:t>
            </a:r>
            <a:r>
              <a:rPr lang="hu-HU" sz="1500" b="1" i="1" u="sng" dirty="0" err="1" smtClean="0"/>
              <a:t>megfelelelő</a:t>
            </a:r>
            <a:r>
              <a:rPr lang="hu-HU" sz="1500" b="1" i="1" u="sng" dirty="0" smtClean="0"/>
              <a:t> állapotú létesítmények miatt az árvíz levezető képesség romlása</a:t>
            </a:r>
            <a:endParaRPr lang="hu-HU" sz="1500" b="1" i="1" u="sng" dirty="0"/>
          </a:p>
          <a:p>
            <a:pPr marL="0" indent="0">
              <a:buNone/>
            </a:pPr>
            <a:r>
              <a:rPr lang="hu-HU" sz="1400" b="1" dirty="0" smtClean="0">
                <a:solidFill>
                  <a:srgbClr val="FF0000"/>
                </a:solidFill>
              </a:rPr>
              <a:t>Megoldás</a:t>
            </a:r>
            <a:r>
              <a:rPr lang="hu-HU" sz="1400" b="1" dirty="0" smtClean="0"/>
              <a:t>: „A Tatai </a:t>
            </a:r>
            <a:r>
              <a:rPr lang="hu-HU" sz="1400" b="1" dirty="0"/>
              <a:t>Öreg-tó és Által-ér vízgyűjtő </a:t>
            </a:r>
            <a:r>
              <a:rPr lang="hu-HU" sz="1400" b="1" dirty="0" smtClean="0"/>
              <a:t>rehabilitációja” </a:t>
            </a:r>
            <a:r>
              <a:rPr lang="hu-HU" sz="1400" dirty="0" smtClean="0"/>
              <a:t>című projekt</a:t>
            </a:r>
            <a:endParaRPr lang="hu-HU" sz="1400" dirty="0"/>
          </a:p>
          <a:p>
            <a:pPr marL="0" indent="0">
              <a:buNone/>
            </a:pPr>
            <a:endParaRPr lang="hu-HU" sz="8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500" b="1" i="1" u="sng" dirty="0"/>
              <a:t>Lajta </a:t>
            </a:r>
            <a:r>
              <a:rPr lang="hu-HU" sz="1500" b="1" i="1" u="sng" dirty="0" smtClean="0"/>
              <a:t>partvédelme</a:t>
            </a:r>
          </a:p>
          <a:p>
            <a:pPr marL="0" indent="0">
              <a:buNone/>
            </a:pPr>
            <a:r>
              <a:rPr lang="hu-HU" sz="1400" b="1" dirty="0">
                <a:solidFill>
                  <a:srgbClr val="FF0000"/>
                </a:solidFill>
              </a:rPr>
              <a:t>Megoldás</a:t>
            </a:r>
            <a:r>
              <a:rPr lang="hu-HU" sz="1400" b="1" dirty="0" smtClean="0"/>
              <a:t>: „</a:t>
            </a:r>
            <a:r>
              <a:rPr lang="hu-HU" sz="1400" b="1" dirty="0"/>
              <a:t>Mosoni-Duna és Lajta folyó térségi vízgazdálkodási </a:t>
            </a:r>
            <a:r>
              <a:rPr lang="hu-HU" sz="1400" b="1" dirty="0" smtClean="0"/>
              <a:t>rehabilitációja” </a:t>
            </a:r>
            <a:r>
              <a:rPr lang="hu-HU" sz="1400" dirty="0" smtClean="0"/>
              <a:t>című projekt</a:t>
            </a:r>
          </a:p>
          <a:p>
            <a:pPr marL="0" indent="0">
              <a:buNone/>
            </a:pPr>
            <a:endParaRPr lang="hu-HU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500" b="1" i="1" u="sng" dirty="0"/>
              <a:t>Táti térség és </a:t>
            </a:r>
            <a:r>
              <a:rPr lang="hu-HU" sz="1500" b="1" i="1" u="sng" dirty="0" err="1"/>
              <a:t>Komárom-almásfüzítői</a:t>
            </a:r>
            <a:r>
              <a:rPr lang="hu-HU" sz="1500" b="1" i="1" u="sng" dirty="0"/>
              <a:t> szakasz árvízi biztonságának javítása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b="1" dirty="0">
                <a:solidFill>
                  <a:srgbClr val="FF0000"/>
                </a:solidFill>
              </a:rPr>
              <a:t>Megoldás</a:t>
            </a:r>
            <a:r>
              <a:rPr lang="hu-HU" sz="1400" b="1" dirty="0"/>
              <a:t>: </a:t>
            </a:r>
            <a:r>
              <a:rPr lang="hu-HU" sz="1400" b="1" dirty="0" smtClean="0"/>
              <a:t>„Tát</a:t>
            </a:r>
            <a:r>
              <a:rPr lang="hu-HU" sz="1400" b="1" dirty="0"/>
              <a:t>, Kenyérmezei és Únyi-patak </a:t>
            </a:r>
            <a:r>
              <a:rPr lang="hu-HU" sz="1400" b="1" dirty="0" err="1" smtClean="0"/>
              <a:t>visszatöltésezése</a:t>
            </a:r>
            <a:r>
              <a:rPr lang="hu-HU" sz="1400" b="1" dirty="0" smtClean="0"/>
              <a:t>”  </a:t>
            </a:r>
            <a:r>
              <a:rPr lang="hu-HU" sz="1400" dirty="0"/>
              <a:t>című projekt</a:t>
            </a:r>
          </a:p>
          <a:p>
            <a:pPr marL="0" indent="0">
              <a:spcBef>
                <a:spcPts val="0"/>
              </a:spcBef>
              <a:buNone/>
            </a:pPr>
            <a:endParaRPr lang="hu-HU" sz="1600" b="1" i="1" u="sng" dirty="0"/>
          </a:p>
        </p:txBody>
      </p:sp>
    </p:spTree>
    <p:extLst>
      <p:ext uri="{BB962C8B-B14F-4D97-AF65-F5344CB8AC3E}">
        <p14:creationId xmlns:p14="http://schemas.microsoft.com/office/powerpoint/2010/main" val="128439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712968" cy="1152129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hu-HU" sz="3200" cap="none" dirty="0" err="1" smtClean="0">
                <a:latin typeface="Arial" charset="0"/>
                <a:cs typeface="Arial" charset="0"/>
              </a:rPr>
              <a:t>Hidromorfológiai</a:t>
            </a:r>
            <a:r>
              <a:rPr lang="hu-HU" sz="3200" cap="none" dirty="0" smtClean="0">
                <a:latin typeface="Arial" charset="0"/>
                <a:cs typeface="Arial" charset="0"/>
              </a:rPr>
              <a:t> problémák a VGT2-ben</a:t>
            </a:r>
            <a:endParaRPr lang="hu-HU" sz="32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402370" y="1212154"/>
            <a:ext cx="7914046" cy="5529214"/>
          </a:xfrm>
        </p:spPr>
        <p:txBody>
          <a:bodyPr lIns="90000" tIns="46800" rIns="90000" bIns="46800"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000" dirty="0">
                <a:latin typeface="Arial" charset="0"/>
                <a:cs typeface="Arial" charset="0"/>
              </a:rPr>
              <a:t>A  medersüllyedés hatására csökkenő kis- és </a:t>
            </a:r>
            <a:r>
              <a:rPr lang="hu-HU" sz="2000" dirty="0" smtClean="0">
                <a:latin typeface="Arial" charset="0"/>
                <a:cs typeface="Arial" charset="0"/>
              </a:rPr>
              <a:t>középvízszintek (Duna, Mosoni-Duna, Rába)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 smtClean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000" dirty="0">
                <a:latin typeface="Arial" charset="0"/>
                <a:cs typeface="Arial" charset="0"/>
              </a:rPr>
              <a:t>A főmeder és mellékágrendszer megfelelő kapcsolata, a hossz- és keresztirányú átjárhatóság  </a:t>
            </a:r>
            <a:r>
              <a:rPr lang="hu-HU" sz="2000" dirty="0" smtClean="0">
                <a:latin typeface="Arial" charset="0"/>
                <a:cs typeface="Arial" charset="0"/>
              </a:rPr>
              <a:t>hiánya (Duna, Rába)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 smtClean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000" dirty="0" smtClean="0">
                <a:latin typeface="Arial" charset="0"/>
                <a:cs typeface="Arial" charset="0"/>
              </a:rPr>
              <a:t>A </a:t>
            </a:r>
            <a:r>
              <a:rPr lang="hu-HU" sz="2000" dirty="0">
                <a:latin typeface="Arial" charset="0"/>
                <a:cs typeface="Arial" charset="0"/>
              </a:rPr>
              <a:t>hullámtéri feltöltődés és az árvízi levezető-képesség romlása, emelkedő </a:t>
            </a:r>
            <a:r>
              <a:rPr lang="hu-HU" sz="2000" dirty="0" smtClean="0">
                <a:latin typeface="Arial" charset="0"/>
                <a:cs typeface="Arial" charset="0"/>
              </a:rPr>
              <a:t>árvízszintek, az </a:t>
            </a:r>
            <a:r>
              <a:rPr lang="hu-HU" sz="2000" dirty="0">
                <a:latin typeface="Arial" charset="0"/>
                <a:cs typeface="Arial" charset="0"/>
              </a:rPr>
              <a:t>árvízvédelmi védvonalak kiépítettségének </a:t>
            </a:r>
            <a:r>
              <a:rPr lang="hu-HU" sz="2000" dirty="0" smtClean="0">
                <a:latin typeface="Arial" charset="0"/>
                <a:cs typeface="Arial" charset="0"/>
              </a:rPr>
              <a:t>hiánya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>
                <a:latin typeface="Arial" charset="0"/>
                <a:cs typeface="Arial" charset="0"/>
              </a:rPr>
              <a:t> </a:t>
            </a:r>
            <a:r>
              <a:rPr lang="hu-HU" sz="2000" dirty="0" smtClean="0">
                <a:latin typeface="Arial" charset="0"/>
                <a:cs typeface="Arial" charset="0"/>
              </a:rPr>
              <a:t>     (Duna, Mosoni-Duna, Rába, Répce-árapasztó, a Duna kisebb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>
                <a:latin typeface="Arial" charset="0"/>
                <a:cs typeface="Arial" charset="0"/>
              </a:rPr>
              <a:t> </a:t>
            </a:r>
            <a:r>
              <a:rPr lang="hu-HU" sz="2000" dirty="0" smtClean="0">
                <a:latin typeface="Arial" charset="0"/>
                <a:cs typeface="Arial" charset="0"/>
              </a:rPr>
              <a:t>      mellékvízfolyásai)</a:t>
            </a:r>
          </a:p>
          <a:p>
            <a:pPr marL="0" indent="0">
              <a:spcBef>
                <a:spcPts val="0"/>
              </a:spcBef>
              <a:buNone/>
            </a:pPr>
            <a:endParaRPr lang="hu-HU" sz="900" dirty="0" smtClean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000" dirty="0" smtClean="0">
                <a:latin typeface="Arial" charset="0"/>
                <a:cs typeface="Arial" charset="0"/>
              </a:rPr>
              <a:t>A </a:t>
            </a:r>
            <a:r>
              <a:rPr lang="hu-HU" sz="2000" dirty="0">
                <a:latin typeface="Arial" charset="0"/>
                <a:cs typeface="Arial" charset="0"/>
              </a:rPr>
              <a:t>vízigények időbeni eloszlása és mértéke nem felel meg a készletek alakulásának, a vízhiány visszatérő </a:t>
            </a:r>
            <a:r>
              <a:rPr lang="hu-HU" sz="2000" dirty="0" smtClean="0">
                <a:latin typeface="Arial" charset="0"/>
                <a:cs typeface="Arial" charset="0"/>
              </a:rPr>
              <a:t>probléma (</a:t>
            </a:r>
            <a:r>
              <a:rPr lang="hu-HU" sz="2000" dirty="0" err="1" smtClean="0">
                <a:latin typeface="Arial" charset="0"/>
                <a:cs typeface="Arial" charset="0"/>
              </a:rPr>
              <a:t>Concó</a:t>
            </a:r>
            <a:r>
              <a:rPr lang="hu-HU" sz="2000" dirty="0" smtClean="0">
                <a:latin typeface="Arial" charset="0"/>
                <a:cs typeface="Arial" charset="0"/>
              </a:rPr>
              <a:t>, </a:t>
            </a:r>
            <a:r>
              <a:rPr lang="hu-HU" sz="2000" dirty="0">
                <a:latin typeface="Arial" charset="0"/>
                <a:cs typeface="Arial" charset="0"/>
              </a:rPr>
              <a:t>S</a:t>
            </a:r>
            <a:r>
              <a:rPr lang="hu-HU" sz="2000" dirty="0" smtClean="0">
                <a:latin typeface="Arial" charset="0"/>
                <a:cs typeface="Arial" charset="0"/>
              </a:rPr>
              <a:t>zendi-ér, Által-ér)</a:t>
            </a:r>
            <a:endParaRPr lang="hu-HU" sz="2000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hu-HU" sz="800" dirty="0" smtClean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u-HU" sz="2000" dirty="0" smtClean="0">
                <a:latin typeface="Arial" charset="0"/>
                <a:cs typeface="Arial" charset="0"/>
              </a:rPr>
              <a:t>Általános </a:t>
            </a:r>
            <a:r>
              <a:rPr lang="hu-HU" sz="2000" dirty="0">
                <a:latin typeface="Arial" charset="0"/>
                <a:cs typeface="Arial" charset="0"/>
              </a:rPr>
              <a:t>problémák</a:t>
            </a:r>
          </a:p>
        </p:txBody>
      </p:sp>
    </p:spTree>
    <p:extLst>
      <p:ext uri="{BB962C8B-B14F-4D97-AF65-F5344CB8AC3E}">
        <p14:creationId xmlns:p14="http://schemas.microsoft.com/office/powerpoint/2010/main" val="27149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8640960" cy="1025352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2200" cap="none" dirty="0">
                <a:latin typeface="Arial" charset="0"/>
                <a:cs typeface="Arial" charset="0"/>
              </a:rPr>
              <a:t>A </a:t>
            </a:r>
            <a:r>
              <a:rPr lang="hu-HU" sz="2200" cap="none" dirty="0" smtClean="0">
                <a:latin typeface="Arial" charset="0"/>
                <a:cs typeface="Arial" charset="0"/>
              </a:rPr>
              <a:t> medersüllyedés hatására </a:t>
            </a:r>
            <a:r>
              <a:rPr lang="hu-HU" sz="2200" cap="none" dirty="0">
                <a:latin typeface="Arial" charset="0"/>
                <a:cs typeface="Arial" charset="0"/>
              </a:rPr>
              <a:t>csökkenő kis- és </a:t>
            </a:r>
            <a:r>
              <a:rPr lang="hu-HU" sz="2200" cap="none" dirty="0" smtClean="0">
                <a:latin typeface="Arial" charset="0"/>
                <a:cs typeface="Arial" charset="0"/>
              </a:rPr>
              <a:t>középvízszintek, a felszín alatti víztől függő ökoszisztémák károsodása</a:t>
            </a:r>
            <a:endParaRPr lang="hu-HU" sz="2200" cap="none" dirty="0">
              <a:latin typeface="Arial" charset="0"/>
              <a:cs typeface="Arial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468313" y="1268760"/>
            <a:ext cx="4090753" cy="5488467"/>
          </a:xfrm>
        </p:spPr>
        <p:txBody>
          <a:bodyPr lIns="90000" tIns="46800" rIns="90000" bIns="46800"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hu-HU" sz="2400" b="1" dirty="0" smtClean="0"/>
              <a:t>Duna </a:t>
            </a:r>
          </a:p>
          <a:p>
            <a:pPr marL="0" indent="0">
              <a:buNone/>
            </a:pPr>
            <a:endParaRPr lang="hu-HU" sz="900" b="1" dirty="0" smtClean="0"/>
          </a:p>
          <a:p>
            <a:r>
              <a:rPr lang="hu-HU" sz="1800" dirty="0" smtClean="0"/>
              <a:t>A folyó vízlépcsőzésének-, illetve a hajózhatóság érdekében végzett kotrások</a:t>
            </a:r>
            <a:r>
              <a:rPr lang="hu-HU" sz="1900" dirty="0" smtClean="0"/>
              <a:t> </a:t>
            </a:r>
            <a:r>
              <a:rPr lang="hu-HU" sz="1800" dirty="0"/>
              <a:t>hatására a </a:t>
            </a:r>
            <a:r>
              <a:rPr lang="hu-HU" sz="1800" dirty="0"/>
              <a:t>görgetett hordalékszállítás </a:t>
            </a:r>
            <a:r>
              <a:rPr lang="hu-HU" sz="1800" dirty="0"/>
              <a:t>gyakorlatilag megszűnt</a:t>
            </a:r>
          </a:p>
          <a:p>
            <a:pPr marL="0" indent="0">
              <a:buNone/>
            </a:pPr>
            <a:endParaRPr lang="hu-HU" sz="800" dirty="0" smtClean="0"/>
          </a:p>
          <a:p>
            <a:r>
              <a:rPr lang="hu-HU" sz="1800" dirty="0" smtClean="0"/>
              <a:t>Alacsony kis- és közép vízszintek</a:t>
            </a:r>
          </a:p>
          <a:p>
            <a:pPr marL="0" indent="0">
              <a:buNone/>
            </a:pPr>
            <a:endParaRPr lang="hu-HU" sz="800" dirty="0" smtClean="0"/>
          </a:p>
          <a:p>
            <a:r>
              <a:rPr lang="hu-HU" sz="1800" dirty="0" smtClean="0"/>
              <a:t>Növényzettel benőtt szigetek kialakulása miatt fontos </a:t>
            </a:r>
            <a:r>
              <a:rPr lang="hu-HU" sz="1800" dirty="0"/>
              <a:t>ívó és élőhelyek  szűnnek meg</a:t>
            </a:r>
          </a:p>
          <a:p>
            <a:pPr marL="0" indent="0">
              <a:buNone/>
            </a:pPr>
            <a:endParaRPr lang="hu-HU" sz="900" dirty="0" smtClean="0"/>
          </a:p>
          <a:p>
            <a:pPr marL="0" indent="0">
              <a:buNone/>
            </a:pPr>
            <a:endParaRPr lang="hu-HU" sz="900" dirty="0" smtClean="0"/>
          </a:p>
          <a:p>
            <a:r>
              <a:rPr lang="hu-HU" sz="1800" dirty="0" smtClean="0"/>
              <a:t>Zátonyok, szigetek, gázlók kialakulása, korlátozásokkal biztosítható hajóút</a:t>
            </a:r>
          </a:p>
          <a:p>
            <a:pPr marL="0" indent="0">
              <a:buNone/>
            </a:pPr>
            <a:endParaRPr lang="hu-HU" sz="800" dirty="0" smtClean="0"/>
          </a:p>
          <a:p>
            <a:r>
              <a:rPr lang="hu-HU" sz="1800" dirty="0" smtClean="0"/>
              <a:t>Alacsony talajvízszintek, felszín alatti víztől függő ökoszisztémák károsodása </a:t>
            </a:r>
          </a:p>
          <a:p>
            <a:pPr marL="0" indent="0">
              <a:buNone/>
            </a:pPr>
            <a:endParaRPr lang="hu-HU" sz="900" dirty="0" smtClean="0"/>
          </a:p>
          <a:p>
            <a:pPr marL="0" indent="0">
              <a:buNone/>
            </a:pPr>
            <a:endParaRPr lang="hu-HU" sz="2000" dirty="0" smtClean="0"/>
          </a:p>
          <a:p>
            <a:pPr>
              <a:buFont typeface="Wingdings" pitchFamily="2" charset="2"/>
              <a:buChar char="Ø"/>
            </a:pPr>
            <a:endParaRPr lang="hu-HU" sz="2000" b="1" i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57721"/>
            <a:ext cx="3312368" cy="269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66" y="1313740"/>
            <a:ext cx="4086261" cy="272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7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8640960" cy="1025352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cap="none" dirty="0">
                <a:latin typeface="Arial" charset="0"/>
                <a:cs typeface="Arial" charset="0"/>
              </a:rPr>
              <a:t>A </a:t>
            </a:r>
            <a:r>
              <a:rPr lang="hu-HU" cap="none" dirty="0" smtClean="0">
                <a:latin typeface="Arial" charset="0"/>
                <a:cs typeface="Arial" charset="0"/>
              </a:rPr>
              <a:t> medersüllyedés hatására </a:t>
            </a:r>
            <a:r>
              <a:rPr lang="hu-HU" cap="none" dirty="0">
                <a:latin typeface="Arial" charset="0"/>
                <a:cs typeface="Arial" charset="0"/>
              </a:rPr>
              <a:t>csökkenő kis- és </a:t>
            </a:r>
            <a:r>
              <a:rPr lang="hu-HU" cap="none" dirty="0" smtClean="0">
                <a:latin typeface="Arial" charset="0"/>
                <a:cs typeface="Arial" charset="0"/>
              </a:rPr>
              <a:t>középvízszintek</a:t>
            </a:r>
            <a:endParaRPr lang="hu-HU" sz="1800" cap="none" dirty="0">
              <a:latin typeface="Arial" charset="0"/>
              <a:cs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204863"/>
            <a:ext cx="6877712" cy="4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1560" y="1649125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/>
              <a:t>Gönyű térségében a kisvízszint csökkenése közel 2 méteres.</a:t>
            </a:r>
          </a:p>
        </p:txBody>
      </p:sp>
      <p:sp>
        <p:nvSpPr>
          <p:cNvPr id="5" name="Téglalap 4"/>
          <p:cNvSpPr/>
          <p:nvPr/>
        </p:nvSpPr>
        <p:spPr>
          <a:xfrm>
            <a:off x="318349" y="1187460"/>
            <a:ext cx="2021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400" b="1" dirty="0" smtClean="0"/>
              <a:t>  Duna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2817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8640960" cy="1025352"/>
          </a:xfrm>
        </p:spPr>
        <p:txBody>
          <a:bodyPr wrap="square" lIns="90000" tIns="46800" rIns="90000" bIns="4680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cap="none" dirty="0">
                <a:latin typeface="Arial" charset="0"/>
                <a:cs typeface="Arial" charset="0"/>
              </a:rPr>
              <a:t>A </a:t>
            </a:r>
            <a:r>
              <a:rPr lang="hu-HU" cap="none" dirty="0" smtClean="0">
                <a:latin typeface="Arial" charset="0"/>
                <a:cs typeface="Arial" charset="0"/>
              </a:rPr>
              <a:t> medersüllyedés hatására </a:t>
            </a:r>
            <a:r>
              <a:rPr lang="hu-HU" cap="none" dirty="0">
                <a:latin typeface="Arial" charset="0"/>
                <a:cs typeface="Arial" charset="0"/>
              </a:rPr>
              <a:t>csökkenő kis- és </a:t>
            </a:r>
            <a:r>
              <a:rPr lang="hu-HU" cap="none" dirty="0" smtClean="0">
                <a:latin typeface="Arial" charset="0"/>
                <a:cs typeface="Arial" charset="0"/>
              </a:rPr>
              <a:t>középvízszintek</a:t>
            </a:r>
            <a:endParaRPr lang="hu-HU" sz="1800" cap="none" dirty="0">
              <a:latin typeface="Arial" charset="0"/>
              <a:cs typeface="Arial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11560" y="1649125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VO szelvény változása </a:t>
            </a:r>
            <a:r>
              <a:rPr lang="hu-HU" dirty="0" err="1" smtClean="0"/>
              <a:t>Szap</a:t>
            </a:r>
            <a:r>
              <a:rPr lang="hu-HU" dirty="0" smtClean="0"/>
              <a:t> térségében 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18349" y="1187460"/>
            <a:ext cx="2021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400" b="1" dirty="0" smtClean="0"/>
              <a:t>  Duna </a:t>
            </a:r>
            <a:endParaRPr lang="hu-HU" sz="2400" b="1" dirty="0"/>
          </a:p>
        </p:txBody>
      </p:sp>
      <p:pic>
        <p:nvPicPr>
          <p:cNvPr id="6" name="Kép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1" y="2132856"/>
            <a:ext cx="3968523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53465"/>
            <a:ext cx="4078972" cy="3724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3186</Words>
  <Application>Microsoft Office PowerPoint</Application>
  <PresentationFormat>Diavetítés a képernyőre (4:3 oldalarány)</PresentationFormat>
  <Paragraphs>374</Paragraphs>
  <Slides>33</Slides>
  <Notes>32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5" baseType="lpstr">
      <vt:lpstr>Office-téma</vt:lpstr>
      <vt:lpstr>Worksheet</vt:lpstr>
      <vt:lpstr>  az ÉDUVIZIG területét  érintő jelentős vízgazdálkodási problémák, terhelések és azok hatásai    TERÜLETI  FÓRUM </vt:lpstr>
      <vt:lpstr>Tartalom</vt:lpstr>
      <vt:lpstr>A jelentős vízgazdálkodási problémák</vt:lpstr>
      <vt:lpstr>JVP elkészítésének módszertana</vt:lpstr>
      <vt:lpstr>Megoldott problémák</vt:lpstr>
      <vt:lpstr>Hidromorfológiai problémák a VGT2-ben</vt:lpstr>
      <vt:lpstr>A  medersüllyedés hatására csökkenő kis- és középvízszintek, a felszín alatti víztől függő ökoszisztémák károsodása</vt:lpstr>
      <vt:lpstr>A  medersüllyedés hatására csökkenő kis- és középvízszintek</vt:lpstr>
      <vt:lpstr>A  medersüllyedés hatására csökkenő kis- és középvízszintek</vt:lpstr>
      <vt:lpstr>A  medersüllyedés hatására csökkenő kis- és középvízszintek</vt:lpstr>
      <vt:lpstr>A  medersüllyedés hatására csökkenő kis- és középvízszintek</vt:lpstr>
      <vt:lpstr>A  medersüllyedés hatására csökkenő kis- és középvízszintek</vt:lpstr>
      <vt:lpstr>A főmeder és mellékágrendszer megfelelő kapcsolata, a hossz- és keresztirányú átjárhatóság  hiánya</vt:lpstr>
      <vt:lpstr>A hullámtéri feltöltődés és az árvízi levezető-képesség romlása, emelkedő árvízszintek</vt:lpstr>
      <vt:lpstr>A hullámtéri feltöltődés és az árvízi levezető-képesség romlása </vt:lpstr>
      <vt:lpstr>A hullámtéri feltöltődés és az árvízi levezető-képesség romlása</vt:lpstr>
      <vt:lpstr>A vízigények időbeni eloszlása és mértéke nem felel meg a készletek alakulásának, a vízhiány visszatérő probléma</vt:lpstr>
      <vt:lpstr>A vízigények időbeni eloszlása és mértéke nem felel meg a készletek alakulásának, a vízhiány visszatérő probléma</vt:lpstr>
      <vt:lpstr>Általános problémák</vt:lpstr>
      <vt:lpstr>PowerPoint bemutató</vt:lpstr>
      <vt:lpstr>Jelentős vízgazdálkodási problémák az ÉDUVIZIG területén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KÖSZÖNJÜK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User</cp:lastModifiedBy>
  <cp:revision>400</cp:revision>
  <dcterms:created xsi:type="dcterms:W3CDTF">2014-03-03T11:13:53Z</dcterms:created>
  <dcterms:modified xsi:type="dcterms:W3CDTF">2015-08-26T11:49:55Z</dcterms:modified>
</cp:coreProperties>
</file>